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00" r:id="rId4"/>
    <p:sldMasterId id="2147483716" r:id="rId5"/>
  </p:sldMasterIdLst>
  <p:notesMasterIdLst>
    <p:notesMasterId r:id="rId76"/>
  </p:notesMasterIdLst>
  <p:handoutMasterIdLst>
    <p:handoutMasterId r:id="rId77"/>
  </p:handoutMasterIdLst>
  <p:sldIdLst>
    <p:sldId id="263" r:id="rId6"/>
    <p:sldId id="296" r:id="rId7"/>
    <p:sldId id="355" r:id="rId8"/>
    <p:sldId id="299" r:id="rId9"/>
    <p:sldId id="300" r:id="rId10"/>
    <p:sldId id="356" r:id="rId11"/>
    <p:sldId id="301" r:id="rId12"/>
    <p:sldId id="357" r:id="rId13"/>
    <p:sldId id="358" r:id="rId14"/>
    <p:sldId id="359" r:id="rId15"/>
    <p:sldId id="360" r:id="rId16"/>
    <p:sldId id="361" r:id="rId17"/>
    <p:sldId id="362" r:id="rId18"/>
    <p:sldId id="303" r:id="rId19"/>
    <p:sldId id="304" r:id="rId20"/>
    <p:sldId id="365" r:id="rId21"/>
    <p:sldId id="366" r:id="rId22"/>
    <p:sldId id="367" r:id="rId23"/>
    <p:sldId id="368" r:id="rId24"/>
    <p:sldId id="363" r:id="rId25"/>
    <p:sldId id="342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96" r:id="rId38"/>
    <p:sldId id="397" r:id="rId39"/>
    <p:sldId id="381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326" r:id="rId55"/>
    <p:sldId id="327" r:id="rId56"/>
    <p:sldId id="328" r:id="rId57"/>
    <p:sldId id="329" r:id="rId58"/>
    <p:sldId id="399" r:id="rId59"/>
    <p:sldId id="400" r:id="rId60"/>
    <p:sldId id="347" r:id="rId61"/>
    <p:sldId id="348" r:id="rId62"/>
    <p:sldId id="349" r:id="rId63"/>
    <p:sldId id="422" r:id="rId64"/>
    <p:sldId id="334" r:id="rId65"/>
    <p:sldId id="335" r:id="rId66"/>
    <p:sldId id="337" r:id="rId67"/>
    <p:sldId id="403" r:id="rId68"/>
    <p:sldId id="402" r:id="rId69"/>
    <p:sldId id="405" r:id="rId70"/>
    <p:sldId id="406" r:id="rId71"/>
    <p:sldId id="407" r:id="rId72"/>
    <p:sldId id="408" r:id="rId73"/>
    <p:sldId id="432" r:id="rId74"/>
    <p:sldId id="409" r:id="rId7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3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3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3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3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9" autoAdjust="0"/>
    <p:restoredTop sz="94676"/>
  </p:normalViewPr>
  <p:slideViewPr>
    <p:cSldViewPr snapToGrid="0">
      <p:cViewPr varScale="1">
        <p:scale>
          <a:sx n="106" d="100"/>
          <a:sy n="106" d="100"/>
        </p:scale>
        <p:origin x="147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66.xml"/><Relationship Id="rId1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7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7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E7821F4-3D82-9E48-BCEC-475B5080B2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16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A6807FC-3315-4441-AC29-5C823F4EC7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518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CEC239-35FC-F646-966A-A7AA3F305F44}" type="slidenum">
              <a:rPr lang="en-US"/>
              <a:pPr/>
              <a:t>2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2DF478-591A-2F49-B7CB-C0B9B98D5F53}" type="slidenum">
              <a:rPr lang="en-US"/>
              <a:pPr/>
              <a:t>33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730" tIns="44865" rIns="89730" bIns="44865"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9DA594-F99E-E249-ACEE-3B47D9A5FB85}" type="slidenum">
              <a:rPr lang="en-US"/>
              <a:pPr/>
              <a:t>50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C17C97-8C9D-874D-886D-4BD2298BD33B}" type="slidenum">
              <a:rPr lang="en-US"/>
              <a:pPr/>
              <a:t>51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44DD6D-91CD-F042-B4E0-DBF5D3108350}" type="slidenum">
              <a:rPr lang="en-US"/>
              <a:pPr/>
              <a:t>52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2BB2C2-4019-6842-B43C-0CAD2CF2FA77}" type="slidenum">
              <a:rPr lang="en-US"/>
              <a:pPr/>
              <a:t>53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3021CF-20C1-3741-942E-586C702FB022}" type="slidenum">
              <a:rPr lang="en-US"/>
              <a:pPr/>
              <a:t>56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7F585B-06B0-594C-BFC8-D473D6E76D59}" type="slidenum">
              <a:rPr lang="en-US"/>
              <a:pPr/>
              <a:t>57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Quiescence search:</a:t>
            </a:r>
            <a:r>
              <a:rPr lang="en-US" baseline="0" dirty="0"/>
              <a:t> Search active positions (evaluation more labile) than quiet positions</a:t>
            </a:r>
          </a:p>
          <a:p>
            <a:pPr eaLnBrk="1" hangingPunct="1"/>
            <a:r>
              <a:rPr lang="en-US" baseline="0" dirty="0"/>
              <a:t>Singular extensions: Extend search one ply for moves that are relevant and look much better </a:t>
            </a:r>
            <a:r>
              <a:rPr lang="en-US" baseline="0"/>
              <a:t>than alternatives</a:t>
            </a: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244849-E1E0-074A-9D8E-ADCEAADD3776}" type="slidenum">
              <a:rPr lang="en-US"/>
              <a:pPr/>
              <a:t>58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Shape 14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494" name="Shape 14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6246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EB83FC-2B48-D244-8259-B4AD6B99CF03}" type="slidenum">
              <a:rPr lang="en-US"/>
              <a:pPr/>
              <a:t>60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57C9E0-124E-8D4B-B40C-6BE8ECC226AA}" type="slidenum">
              <a:rPr lang="en-US"/>
              <a:pPr/>
              <a:t>3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730" tIns="44865" rIns="89730" bIns="44865"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B5B9B5-BDE1-3C4F-8B50-6E69EC258B8E}" type="slidenum">
              <a:rPr lang="en-US"/>
              <a:pPr/>
              <a:t>61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BA4B4D-493F-7E47-8FD9-D068490ED8E1}" type="slidenum">
              <a:rPr lang="en-US"/>
              <a:pPr/>
              <a:t>62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R is a random choice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Shape 17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6" name="Shape 17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0706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57C9E0-124E-8D4B-B40C-6BE8ECC226AA}" type="slidenum">
              <a:rPr lang="en-US"/>
              <a:pPr/>
              <a:t>4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730" tIns="44865" rIns="89730" bIns="44865"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37E0C3-E291-CB40-B6D7-EBB74B831B45}" type="slidenum">
              <a:rPr lang="en-US"/>
              <a:pPr/>
              <a:t>5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730" tIns="44865" rIns="89730" bIns="44865"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C9BD1E-439A-3E48-8D88-CAA5F134EA47}" type="slidenum">
              <a:rPr lang="en-US"/>
              <a:pPr/>
              <a:t>7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730" tIns="44865" rIns="89730" bIns="44865"/>
          <a:lstStyle/>
          <a:p>
            <a:pPr marL="228600" indent="-228600" eaLnBrk="1" hangingPunct="1"/>
            <a:r>
              <a:rPr lang="en-GB" dirty="0"/>
              <a:t>Differentiate whether game itself is stochastic versus uncertainty due to other players.</a:t>
            </a:r>
          </a:p>
          <a:p>
            <a:pPr marL="228600" indent="-228600" eaLnBrk="1" hangingPunct="1"/>
            <a:r>
              <a:rPr lang="en-GB" dirty="0"/>
              <a:t>Differentiate whether all information is available to players versus some hidden.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9E06BF-9BA0-AE43-8C0D-65F318DD83E0}" type="slidenum">
              <a:rPr lang="en-US"/>
              <a:pPr/>
              <a:t>14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730" tIns="44865" rIns="89730" bIns="44865"/>
          <a:lstStyle/>
          <a:p>
            <a:pPr eaLnBrk="1" hangingPunct="1"/>
            <a:endParaRPr lang="en-GB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9C2073-A6BC-FF47-B526-783DDB74C9C4}" type="slidenum">
              <a:rPr lang="en-US"/>
              <a:pPr/>
              <a:t>15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2DF478-591A-2F49-B7CB-C0B9B98D5F53}" type="slidenum">
              <a:rPr lang="en-US"/>
              <a:pPr/>
              <a:t>20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730" tIns="44865" rIns="89730" bIns="44865"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E11439-751E-864E-84DA-42F462101AD7}" type="slidenum">
              <a:rPr lang="en-US"/>
              <a:pPr/>
              <a:t>21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60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62ECBBC-CF85-884C-9164-C63907A10CD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47C37-6CD1-AB4D-B472-A524272653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D4B22F-8252-4149-9AD9-3E71DB618E9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457200" y="1619253"/>
            <a:ext cx="8229600" cy="3952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chemeClr val="bg1">
                  <a:lumMod val="50000"/>
                </a:schemeClr>
              </a:buClr>
              <a:defRPr sz="22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1pPr>
            <a:lvl2pPr>
              <a:buClr>
                <a:schemeClr val="bg1">
                  <a:lumMod val="50000"/>
                </a:schemeClr>
              </a:buClr>
              <a:defRPr sz="19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2pPr>
            <a:lvl3pPr>
              <a:buClr>
                <a:schemeClr val="bg1">
                  <a:lumMod val="50000"/>
                </a:schemeClr>
              </a:buClr>
              <a:defRPr sz="17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3pPr>
            <a:lvl4pPr>
              <a:buClr>
                <a:schemeClr val="bg1">
                  <a:lumMod val="50000"/>
                </a:schemeClr>
              </a:buClr>
              <a:defRPr sz="15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4pPr>
            <a:lvl5pPr>
              <a:buClr>
                <a:schemeClr val="bg1">
                  <a:lumMod val="50000"/>
                </a:schemeClr>
              </a:buClr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5pPr>
            <a:lvl6pPr marL="25146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6pPr>
            <a:lvl7pPr marL="29718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7pPr>
            <a:lvl8pPr marL="34290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07989"/>
            <a:ext cx="8229600" cy="868363"/>
          </a:xfrm>
          <a:effectLst/>
        </p:spPr>
        <p:txBody>
          <a:bodyPr>
            <a:normAutofit/>
          </a:bodyPr>
          <a:lstStyle>
            <a:lvl1pPr>
              <a:defRPr sz="2400" b="1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561975" y="1143000"/>
            <a:ext cx="7772400" cy="0"/>
          </a:xfrm>
          <a:prstGeom prst="line">
            <a:avLst/>
          </a:prstGeom>
          <a:noFill/>
          <a:ln w="12700">
            <a:solidFill>
              <a:srgbClr val="40404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7757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228600"/>
            <a:ext cx="8153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95400"/>
            <a:ext cx="8178800" cy="47625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FEAEC8-EC79-0541-B545-75DF5D5D46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457200" y="1619253"/>
            <a:ext cx="8229600" cy="3952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chemeClr val="bg1">
                  <a:lumMod val="50000"/>
                </a:schemeClr>
              </a:buClr>
              <a:defRPr sz="22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1pPr>
            <a:lvl2pPr>
              <a:buClr>
                <a:schemeClr val="bg1">
                  <a:lumMod val="50000"/>
                </a:schemeClr>
              </a:buClr>
              <a:defRPr sz="19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2pPr>
            <a:lvl3pPr>
              <a:buClr>
                <a:schemeClr val="bg1">
                  <a:lumMod val="50000"/>
                </a:schemeClr>
              </a:buClr>
              <a:defRPr sz="17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3pPr>
            <a:lvl4pPr>
              <a:buClr>
                <a:schemeClr val="bg1">
                  <a:lumMod val="50000"/>
                </a:schemeClr>
              </a:buClr>
              <a:defRPr sz="15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4pPr>
            <a:lvl5pPr>
              <a:buClr>
                <a:schemeClr val="bg1">
                  <a:lumMod val="50000"/>
                </a:schemeClr>
              </a:buClr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5pPr>
            <a:lvl6pPr marL="25146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6pPr>
            <a:lvl7pPr marL="29718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7pPr>
            <a:lvl8pPr marL="34290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07989"/>
            <a:ext cx="8229600" cy="868363"/>
          </a:xfrm>
          <a:effectLst/>
        </p:spPr>
        <p:txBody>
          <a:bodyPr>
            <a:normAutofit/>
          </a:bodyPr>
          <a:lstStyle>
            <a:lvl1pPr>
              <a:defRPr sz="2400" b="1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561975" y="1143000"/>
            <a:ext cx="7772400" cy="0"/>
          </a:xfrm>
          <a:prstGeom prst="line">
            <a:avLst/>
          </a:prstGeom>
          <a:noFill/>
          <a:ln w="12700">
            <a:solidFill>
              <a:srgbClr val="40404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7757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B8066-2DCD-8E4E-9332-5C566C1D25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60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25FC387-D6ED-8F40-826E-ED0E74977C77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999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695E-CF49-844C-908C-762332DE5207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137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7200" b="0" cap="none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A70B9C-C57A-3D4C-A52F-B9A7773FFEFE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39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DA-231C-2F4E-9AF9-D7EAFFA7E302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489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F4C46F-224F-CD4C-B0BF-3F54B661D3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E8C61-63B8-9343-8A74-941ED303D62D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831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68E83-1B78-5545-806D-587471DC150E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6361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624EC-1F17-4A4F-B36C-388417E6C1F2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9760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1B90F-881D-8344-A850-3DEAE14EA74D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79990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B3C1ECC-FBA0-9A4B-A4FA-F0062402B84B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737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C0F18-5A12-5C4B-BF6F-8FCDBAC16295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130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F3DA3-7DD5-E94E-9F4F-2E9AF0C8182C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4219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457200" y="1619253"/>
            <a:ext cx="8229600" cy="3952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chemeClr val="bg1">
                  <a:lumMod val="50000"/>
                </a:schemeClr>
              </a:buClr>
              <a:defRPr sz="22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1pPr>
            <a:lvl2pPr>
              <a:buClr>
                <a:schemeClr val="bg1">
                  <a:lumMod val="50000"/>
                </a:schemeClr>
              </a:buClr>
              <a:defRPr sz="19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2pPr>
            <a:lvl3pPr>
              <a:buClr>
                <a:schemeClr val="bg1">
                  <a:lumMod val="50000"/>
                </a:schemeClr>
              </a:buClr>
              <a:defRPr sz="17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3pPr>
            <a:lvl4pPr>
              <a:buClr>
                <a:schemeClr val="bg1">
                  <a:lumMod val="50000"/>
                </a:schemeClr>
              </a:buClr>
              <a:defRPr sz="15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4pPr>
            <a:lvl5pPr>
              <a:buClr>
                <a:schemeClr val="bg1">
                  <a:lumMod val="50000"/>
                </a:schemeClr>
              </a:buClr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5pPr>
            <a:lvl6pPr marL="25146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6pPr>
            <a:lvl7pPr marL="29718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7pPr>
            <a:lvl8pPr marL="34290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07989"/>
            <a:ext cx="8229600" cy="868363"/>
          </a:xfrm>
          <a:effectLst/>
        </p:spPr>
        <p:txBody>
          <a:bodyPr>
            <a:normAutofit/>
          </a:bodyPr>
          <a:lstStyle>
            <a:lvl1pPr>
              <a:defRPr sz="2400" b="1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561975" y="1143000"/>
            <a:ext cx="7772400" cy="0"/>
          </a:xfrm>
          <a:prstGeom prst="line">
            <a:avLst/>
          </a:prstGeom>
          <a:noFill/>
          <a:ln w="12700">
            <a:solidFill>
              <a:srgbClr val="40404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942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228600"/>
            <a:ext cx="8153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95400"/>
            <a:ext cx="8178800" cy="47625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0DF0C5-07C2-9C40-92E3-D1200EA5F8AC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96645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457200" y="1619253"/>
            <a:ext cx="8229600" cy="3952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chemeClr val="bg1">
                  <a:lumMod val="50000"/>
                </a:schemeClr>
              </a:buClr>
              <a:defRPr sz="22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1pPr>
            <a:lvl2pPr>
              <a:buClr>
                <a:schemeClr val="bg1">
                  <a:lumMod val="50000"/>
                </a:schemeClr>
              </a:buClr>
              <a:defRPr sz="19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2pPr>
            <a:lvl3pPr>
              <a:buClr>
                <a:schemeClr val="bg1">
                  <a:lumMod val="50000"/>
                </a:schemeClr>
              </a:buClr>
              <a:defRPr sz="17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3pPr>
            <a:lvl4pPr>
              <a:buClr>
                <a:schemeClr val="bg1">
                  <a:lumMod val="50000"/>
                </a:schemeClr>
              </a:buClr>
              <a:defRPr sz="15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4pPr>
            <a:lvl5pPr>
              <a:buClr>
                <a:schemeClr val="bg1">
                  <a:lumMod val="50000"/>
                </a:schemeClr>
              </a:buClr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5pPr>
            <a:lvl6pPr marL="25146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6pPr>
            <a:lvl7pPr marL="29718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7pPr>
            <a:lvl8pPr marL="34290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07989"/>
            <a:ext cx="8229600" cy="868363"/>
          </a:xfrm>
          <a:effectLst/>
        </p:spPr>
        <p:txBody>
          <a:bodyPr>
            <a:normAutofit/>
          </a:bodyPr>
          <a:lstStyle>
            <a:lvl1pPr>
              <a:defRPr sz="2400" b="1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561975" y="1143000"/>
            <a:ext cx="7772400" cy="0"/>
          </a:xfrm>
          <a:prstGeom prst="line">
            <a:avLst/>
          </a:prstGeom>
          <a:noFill/>
          <a:ln w="12700">
            <a:solidFill>
              <a:srgbClr val="40404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406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7200" b="0" cap="none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6AB8ED-36A4-9748-B6A8-32FA124E869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50602B-5BA1-C44E-B167-046C2463814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830F0D-0189-7C4C-B5D1-0FD65F6EE2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6B1922-A490-4A41-B516-AE351640582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CC91A5-08F4-A847-B2D1-C1689840B65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9F08F9-2F7A-554A-B5AF-9625458C77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16433F8-09B6-0645-843A-0853EC5C2F6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EFEAEC8-EC79-0541-B545-75DF5D5D46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i="0" kern="1200" cap="none" spc="-60" baseline="0">
          <a:solidFill>
            <a:schemeClr val="tx2"/>
          </a:solidFill>
          <a:effectLst/>
          <a:latin typeface="Arial Black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50DF0C5-07C2-9C40-92E3-D1200EA5F8AC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92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i="0" kern="1200" cap="none" spc="-60" baseline="0">
          <a:solidFill>
            <a:schemeClr val="tx2"/>
          </a:solidFill>
          <a:effectLst/>
          <a:latin typeface="Arial Black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ocf.berkeley.edu/~yosenl/extras/alphabeta/alphabeta.html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FD771-58FC-9F4D-A0B9-0B7F09C2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54" y="776956"/>
            <a:ext cx="7754368" cy="72264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HW1b</a:t>
            </a:r>
            <a:br>
              <a:rPr lang="en-US" dirty="0"/>
            </a:br>
            <a:r>
              <a:rPr lang="en-US" sz="2400" dirty="0"/>
              <a:t>Release September 7, 2018</a:t>
            </a:r>
            <a:br>
              <a:rPr lang="en-US" sz="2400" dirty="0"/>
            </a:br>
            <a:r>
              <a:rPr lang="en-US" sz="2400" dirty="0"/>
              <a:t>Due date September 17, 2018 11:59pm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A0FEB0-9F5F-8940-87D7-851F947F3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94D85-23D8-4647-B061-AAD03A12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67B37-5408-8848-BA1A-2C039AA52483}" type="slidenum">
              <a:rPr lang="en-US" smtClean="0">
                <a:uFillTx/>
              </a:rPr>
              <a:pPr/>
              <a:t>1</a:t>
            </a:fld>
            <a:endParaRPr lang="en-US">
              <a:uFillTx/>
            </a:endParaRPr>
          </a:p>
        </p:txBody>
      </p:sp>
      <p:pic>
        <p:nvPicPr>
          <p:cNvPr id="8" name="Content Placeholder 7" descr="https://cdn.vox-cdn.com/thumbor/baokYYl4ccNUu3_XWKEmeTtAnbw=/0x0:1920x1203/1200x675/filters:focal(1118x260:1424x566)/cdn.vox-cdn.com/uploads/chorus_image/image/61013663/scooters_illo.0.jpg">
            <a:extLst>
              <a:ext uri="{FF2B5EF4-FFF2-40B4-BE49-F238E27FC236}">
                <a16:creationId xmlns:a16="http://schemas.microsoft.com/office/drawing/2014/main" id="{F85A8A95-C0A5-AA4B-8815-26C2936684A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796256"/>
            <a:ext cx="7647709" cy="428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640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C290B4F-B6D2-C94B-A9FE-49DE4B07AD6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Generate Game Tree</a:t>
            </a:r>
          </a:p>
        </p:txBody>
      </p:sp>
      <p:graphicFrame>
        <p:nvGraphicFramePr>
          <p:cNvPr id="330755" name="Group 3"/>
          <p:cNvGraphicFramePr>
            <a:graphicFrameLocks noGrp="1"/>
          </p:cNvGraphicFramePr>
          <p:nvPr/>
        </p:nvGraphicFramePr>
        <p:xfrm>
          <a:off x="4189413" y="1771650"/>
          <a:ext cx="789305" cy="109728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0781" name="Group 29"/>
          <p:cNvGraphicFramePr>
            <a:graphicFrameLocks noGrp="1"/>
          </p:cNvGraphicFramePr>
          <p:nvPr/>
        </p:nvGraphicFramePr>
        <p:xfrm>
          <a:off x="3276600" y="3114675"/>
          <a:ext cx="789305" cy="109728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0807" name="Group 55"/>
          <p:cNvGraphicFramePr>
            <a:graphicFrameLocks noGrp="1"/>
          </p:cNvGraphicFramePr>
          <p:nvPr/>
        </p:nvGraphicFramePr>
        <p:xfrm>
          <a:off x="3200400" y="4972050"/>
          <a:ext cx="787718" cy="1097280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o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0833" name="Group 81"/>
          <p:cNvGraphicFramePr>
            <a:graphicFrameLocks noGrp="1"/>
          </p:cNvGraphicFramePr>
          <p:nvPr/>
        </p:nvGraphicFramePr>
        <p:xfrm>
          <a:off x="4189413" y="4895850"/>
          <a:ext cx="789305" cy="109728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0859" name="Group 107"/>
          <p:cNvGraphicFramePr>
            <a:graphicFrameLocks noGrp="1"/>
          </p:cNvGraphicFramePr>
          <p:nvPr/>
        </p:nvGraphicFramePr>
        <p:xfrm>
          <a:off x="5410200" y="4895850"/>
          <a:ext cx="789305" cy="1097280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o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0885" name="Group 133"/>
          <p:cNvGraphicFramePr>
            <a:graphicFrameLocks noGrp="1"/>
          </p:cNvGraphicFramePr>
          <p:nvPr/>
        </p:nvGraphicFramePr>
        <p:xfrm>
          <a:off x="2124075" y="4868863"/>
          <a:ext cx="1046163" cy="1112520"/>
        </p:xfrm>
        <a:graphic>
          <a:graphicData uri="http://schemas.openxmlformats.org/drawingml/2006/table">
            <a:tbl>
              <a:tblPr/>
              <a:tblGrid>
                <a:gridCol w="31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6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481" name="Line 159"/>
          <p:cNvSpPr>
            <a:spLocks noChangeShapeType="1"/>
          </p:cNvSpPr>
          <p:nvPr/>
        </p:nvSpPr>
        <p:spPr bwMode="auto">
          <a:xfrm flipH="1">
            <a:off x="2743200" y="421005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82" name="Line 160"/>
          <p:cNvSpPr>
            <a:spLocks noChangeShapeType="1"/>
          </p:cNvSpPr>
          <p:nvPr/>
        </p:nvSpPr>
        <p:spPr bwMode="auto">
          <a:xfrm flipH="1">
            <a:off x="3962400" y="2762250"/>
            <a:ext cx="342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83" name="Line 161"/>
          <p:cNvSpPr>
            <a:spLocks noChangeShapeType="1"/>
          </p:cNvSpPr>
          <p:nvPr/>
        </p:nvSpPr>
        <p:spPr bwMode="auto">
          <a:xfrm flipH="1">
            <a:off x="3581400" y="421005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84" name="Line 162"/>
          <p:cNvSpPr>
            <a:spLocks noChangeShapeType="1"/>
          </p:cNvSpPr>
          <p:nvPr/>
        </p:nvSpPr>
        <p:spPr bwMode="auto">
          <a:xfrm>
            <a:off x="3962400" y="421005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85" name="Line 163"/>
          <p:cNvSpPr>
            <a:spLocks noChangeShapeType="1"/>
          </p:cNvSpPr>
          <p:nvPr/>
        </p:nvSpPr>
        <p:spPr bwMode="auto">
          <a:xfrm>
            <a:off x="4114800" y="4210050"/>
            <a:ext cx="1524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71357" y="2736653"/>
            <a:ext cx="1571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8079" y="4250833"/>
            <a:ext cx="1571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369031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EC8EC10-3385-CE42-9975-051B55B227E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Generate Game Tree</a:t>
            </a:r>
          </a:p>
        </p:txBody>
      </p:sp>
      <p:graphicFrame>
        <p:nvGraphicFramePr>
          <p:cNvPr id="331779" name="Group 3"/>
          <p:cNvGraphicFramePr>
            <a:graphicFrameLocks noGrp="1"/>
          </p:cNvGraphicFramePr>
          <p:nvPr/>
        </p:nvGraphicFramePr>
        <p:xfrm>
          <a:off x="4189413" y="1771650"/>
          <a:ext cx="789305" cy="109728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1805" name="Group 29"/>
          <p:cNvGraphicFramePr>
            <a:graphicFrameLocks noGrp="1"/>
          </p:cNvGraphicFramePr>
          <p:nvPr/>
        </p:nvGraphicFramePr>
        <p:xfrm>
          <a:off x="3276600" y="3114675"/>
          <a:ext cx="789305" cy="109728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1831" name="Group 55"/>
          <p:cNvGraphicFramePr>
            <a:graphicFrameLocks noGrp="1"/>
          </p:cNvGraphicFramePr>
          <p:nvPr/>
        </p:nvGraphicFramePr>
        <p:xfrm>
          <a:off x="3200400" y="4972050"/>
          <a:ext cx="787718" cy="1097280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o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1857" name="Group 81"/>
          <p:cNvGraphicFramePr>
            <a:graphicFrameLocks noGrp="1"/>
          </p:cNvGraphicFramePr>
          <p:nvPr/>
        </p:nvGraphicFramePr>
        <p:xfrm>
          <a:off x="4189413" y="4895850"/>
          <a:ext cx="789305" cy="109728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1883" name="Group 107"/>
          <p:cNvGraphicFramePr>
            <a:graphicFrameLocks noGrp="1"/>
          </p:cNvGraphicFramePr>
          <p:nvPr/>
        </p:nvGraphicFramePr>
        <p:xfrm>
          <a:off x="5410200" y="4895850"/>
          <a:ext cx="789305" cy="1097280"/>
        </p:xfrm>
        <a:graphic>
          <a:graphicData uri="http://schemas.openxmlformats.org/drawingml/2006/table">
            <a:tbl>
              <a:tblPr/>
              <a:tblGrid>
                <a:gridCol w="30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o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1909" name="Group 133"/>
          <p:cNvGraphicFramePr>
            <a:graphicFrameLocks noGrp="1"/>
          </p:cNvGraphicFramePr>
          <p:nvPr/>
        </p:nvGraphicFramePr>
        <p:xfrm>
          <a:off x="2133600" y="4895850"/>
          <a:ext cx="925513" cy="1112520"/>
        </p:xfrm>
        <a:graphic>
          <a:graphicData uri="http://schemas.openxmlformats.org/drawingml/2006/table">
            <a:tbl>
              <a:tblPr/>
              <a:tblGrid>
                <a:gridCol w="30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6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0505" name="Line 159"/>
          <p:cNvSpPr>
            <a:spLocks noChangeShapeType="1"/>
          </p:cNvSpPr>
          <p:nvPr/>
        </p:nvSpPr>
        <p:spPr bwMode="auto">
          <a:xfrm flipH="1">
            <a:off x="2743200" y="421005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506" name="Line 160"/>
          <p:cNvSpPr>
            <a:spLocks noChangeShapeType="1"/>
          </p:cNvSpPr>
          <p:nvPr/>
        </p:nvSpPr>
        <p:spPr bwMode="auto">
          <a:xfrm flipH="1">
            <a:off x="3962400" y="2762250"/>
            <a:ext cx="342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507" name="Line 161"/>
          <p:cNvSpPr>
            <a:spLocks noChangeShapeType="1"/>
          </p:cNvSpPr>
          <p:nvPr/>
        </p:nvSpPr>
        <p:spPr bwMode="auto">
          <a:xfrm flipH="1">
            <a:off x="3581400" y="421005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508" name="Line 162"/>
          <p:cNvSpPr>
            <a:spLocks noChangeShapeType="1"/>
          </p:cNvSpPr>
          <p:nvPr/>
        </p:nvSpPr>
        <p:spPr bwMode="auto">
          <a:xfrm>
            <a:off x="3962400" y="421005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509" name="Line 163"/>
          <p:cNvSpPr>
            <a:spLocks noChangeShapeType="1"/>
          </p:cNvSpPr>
          <p:nvPr/>
        </p:nvSpPr>
        <p:spPr bwMode="auto">
          <a:xfrm>
            <a:off x="4114800" y="4210050"/>
            <a:ext cx="1524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510" name="Text Box 164"/>
          <p:cNvSpPr txBox="1">
            <a:spLocks noChangeArrowheads="1"/>
          </p:cNvSpPr>
          <p:nvPr/>
        </p:nvSpPr>
        <p:spPr bwMode="auto">
          <a:xfrm>
            <a:off x="5851525" y="3335338"/>
            <a:ext cx="828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1 ply</a:t>
            </a:r>
          </a:p>
        </p:txBody>
      </p:sp>
      <p:sp>
        <p:nvSpPr>
          <p:cNvPr id="60511" name="AutoShape 165"/>
          <p:cNvSpPr>
            <a:spLocks/>
          </p:cNvSpPr>
          <p:nvPr/>
        </p:nvSpPr>
        <p:spPr bwMode="auto">
          <a:xfrm>
            <a:off x="6705600" y="2762250"/>
            <a:ext cx="609600" cy="3429000"/>
          </a:xfrm>
          <a:prstGeom prst="rightBrace">
            <a:avLst>
              <a:gd name="adj1" fmla="val 4687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512" name="Text Box 166"/>
          <p:cNvSpPr txBox="1">
            <a:spLocks noChangeArrowheads="1"/>
          </p:cNvSpPr>
          <p:nvPr/>
        </p:nvSpPr>
        <p:spPr bwMode="auto">
          <a:xfrm>
            <a:off x="7543800" y="4267200"/>
            <a:ext cx="1184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1 move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1357" y="2736653"/>
            <a:ext cx="1571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8079" y="4250833"/>
            <a:ext cx="1571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376111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07C4483-FC93-F141-8CC9-82FF593F8D9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1444" name="Rectangle 292"/>
          <p:cNvSpPr>
            <a:spLocks noChangeArrowheads="1"/>
          </p:cNvSpPr>
          <p:nvPr/>
        </p:nvSpPr>
        <p:spPr bwMode="auto">
          <a:xfrm>
            <a:off x="3581400" y="6324600"/>
            <a:ext cx="2057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subtree</a:t>
            </a:r>
          </a:p>
        </p:txBody>
      </p:sp>
      <p:sp>
        <p:nvSpPr>
          <p:cNvPr id="61446" name="Line 4"/>
          <p:cNvSpPr>
            <a:spLocks noChangeShapeType="1"/>
          </p:cNvSpPr>
          <p:nvPr/>
        </p:nvSpPr>
        <p:spPr bwMode="auto">
          <a:xfrm flipH="1">
            <a:off x="2466975" y="2700338"/>
            <a:ext cx="908050" cy="387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47" name="Line 5"/>
          <p:cNvSpPr>
            <a:spLocks noChangeShapeType="1"/>
          </p:cNvSpPr>
          <p:nvPr/>
        </p:nvSpPr>
        <p:spPr bwMode="auto">
          <a:xfrm>
            <a:off x="3502025" y="2700338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48" name="Line 6"/>
          <p:cNvSpPr>
            <a:spLocks noChangeShapeType="1"/>
          </p:cNvSpPr>
          <p:nvPr/>
        </p:nvSpPr>
        <p:spPr bwMode="auto">
          <a:xfrm>
            <a:off x="3660775" y="2719388"/>
            <a:ext cx="711200" cy="349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49" name="Line 7"/>
          <p:cNvSpPr>
            <a:spLocks noChangeShapeType="1"/>
          </p:cNvSpPr>
          <p:nvPr/>
        </p:nvSpPr>
        <p:spPr bwMode="auto">
          <a:xfrm flipH="1">
            <a:off x="1323975" y="4052888"/>
            <a:ext cx="908050" cy="196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0" name="Line 8"/>
          <p:cNvSpPr>
            <a:spLocks noChangeShapeType="1"/>
          </p:cNvSpPr>
          <p:nvPr/>
        </p:nvSpPr>
        <p:spPr bwMode="auto">
          <a:xfrm flipH="1">
            <a:off x="2162175" y="4071938"/>
            <a:ext cx="8890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1" name="Line 9"/>
          <p:cNvSpPr>
            <a:spLocks noChangeShapeType="1"/>
          </p:cNvSpPr>
          <p:nvPr/>
        </p:nvSpPr>
        <p:spPr bwMode="auto">
          <a:xfrm flipH="1">
            <a:off x="3048000" y="3989388"/>
            <a:ext cx="304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2" name="Line 10"/>
          <p:cNvSpPr>
            <a:spLocks noChangeShapeType="1"/>
          </p:cNvSpPr>
          <p:nvPr/>
        </p:nvSpPr>
        <p:spPr bwMode="auto">
          <a:xfrm>
            <a:off x="3581400" y="3989388"/>
            <a:ext cx="3810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3" name="Line 11"/>
          <p:cNvSpPr>
            <a:spLocks noChangeShapeType="1"/>
          </p:cNvSpPr>
          <p:nvPr/>
        </p:nvSpPr>
        <p:spPr bwMode="auto">
          <a:xfrm>
            <a:off x="4419600" y="3989388"/>
            <a:ext cx="15240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4" name="Line 12"/>
          <p:cNvSpPr>
            <a:spLocks noChangeShapeType="1"/>
          </p:cNvSpPr>
          <p:nvPr/>
        </p:nvSpPr>
        <p:spPr bwMode="auto">
          <a:xfrm>
            <a:off x="4419600" y="3989388"/>
            <a:ext cx="5334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5" name="Line 13"/>
          <p:cNvSpPr>
            <a:spLocks noChangeShapeType="1"/>
          </p:cNvSpPr>
          <p:nvPr/>
        </p:nvSpPr>
        <p:spPr bwMode="auto">
          <a:xfrm>
            <a:off x="1295400" y="5132388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6" name="Line 15"/>
          <p:cNvSpPr>
            <a:spLocks noChangeShapeType="1"/>
          </p:cNvSpPr>
          <p:nvPr/>
        </p:nvSpPr>
        <p:spPr bwMode="auto">
          <a:xfrm>
            <a:off x="3200400" y="5132388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7" name="Line 16"/>
          <p:cNvSpPr>
            <a:spLocks noChangeShapeType="1"/>
          </p:cNvSpPr>
          <p:nvPr/>
        </p:nvSpPr>
        <p:spPr bwMode="auto">
          <a:xfrm>
            <a:off x="5105400" y="5132388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8" name="Line 17"/>
          <p:cNvSpPr>
            <a:spLocks noChangeShapeType="1"/>
          </p:cNvSpPr>
          <p:nvPr/>
        </p:nvSpPr>
        <p:spPr bwMode="auto">
          <a:xfrm>
            <a:off x="6019800" y="5132388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59" name="AutoShape 18"/>
          <p:cNvSpPr>
            <a:spLocks noChangeArrowheads="1"/>
          </p:cNvSpPr>
          <p:nvPr/>
        </p:nvSpPr>
        <p:spPr bwMode="auto">
          <a:xfrm>
            <a:off x="6400800" y="2254250"/>
            <a:ext cx="304800" cy="3048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60" name="AutoShape 19"/>
          <p:cNvSpPr>
            <a:spLocks noChangeArrowheads="1"/>
          </p:cNvSpPr>
          <p:nvPr/>
        </p:nvSpPr>
        <p:spPr bwMode="auto">
          <a:xfrm>
            <a:off x="6477000" y="2711450"/>
            <a:ext cx="228600" cy="304800"/>
          </a:xfrm>
          <a:prstGeom prst="lightningBol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61" name="AutoShape 20"/>
          <p:cNvSpPr>
            <a:spLocks noChangeArrowheads="1"/>
          </p:cNvSpPr>
          <p:nvPr/>
        </p:nvSpPr>
        <p:spPr bwMode="auto">
          <a:xfrm>
            <a:off x="6477000" y="3157538"/>
            <a:ext cx="228600" cy="228600"/>
          </a:xfrm>
          <a:custGeom>
            <a:avLst/>
            <a:gdLst>
              <a:gd name="T0" fmla="*/ 1209675 w 21600"/>
              <a:gd name="T1" fmla="*/ 0 h 21600"/>
              <a:gd name="T2" fmla="*/ 354277 w 21600"/>
              <a:gd name="T3" fmla="*/ 354277 h 21600"/>
              <a:gd name="T4" fmla="*/ 0 w 21600"/>
              <a:gd name="T5" fmla="*/ 1209675 h 21600"/>
              <a:gd name="T6" fmla="*/ 354277 w 21600"/>
              <a:gd name="T7" fmla="*/ 2065073 h 21600"/>
              <a:gd name="T8" fmla="*/ 1209675 w 21600"/>
              <a:gd name="T9" fmla="*/ 2419350 h 21600"/>
              <a:gd name="T10" fmla="*/ 2065073 w 21600"/>
              <a:gd name="T11" fmla="*/ 2065073 h 21600"/>
              <a:gd name="T12" fmla="*/ 2419350 w 21600"/>
              <a:gd name="T13" fmla="*/ 1209675 h 21600"/>
              <a:gd name="T14" fmla="*/ 2065073 w 21600"/>
              <a:gd name="T15" fmla="*/ 35427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62" name="Text Box 21"/>
          <p:cNvSpPr txBox="1">
            <a:spLocks noChangeArrowheads="1"/>
          </p:cNvSpPr>
          <p:nvPr/>
        </p:nvSpPr>
        <p:spPr bwMode="auto">
          <a:xfrm>
            <a:off x="6842125" y="2162175"/>
            <a:ext cx="566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>
                <a:latin typeface="Arial" charset="0"/>
              </a:rPr>
              <a:t>win</a:t>
            </a:r>
          </a:p>
        </p:txBody>
      </p:sp>
      <p:sp>
        <p:nvSpPr>
          <p:cNvPr id="61463" name="Text Box 22"/>
          <p:cNvSpPr txBox="1">
            <a:spLocks noChangeArrowheads="1"/>
          </p:cNvSpPr>
          <p:nvPr/>
        </p:nvSpPr>
        <p:spPr bwMode="auto">
          <a:xfrm>
            <a:off x="6842125" y="2646363"/>
            <a:ext cx="650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>
                <a:latin typeface="Arial" charset="0"/>
              </a:rPr>
              <a:t>lose</a:t>
            </a:r>
          </a:p>
        </p:txBody>
      </p:sp>
      <p:sp>
        <p:nvSpPr>
          <p:cNvPr id="61464" name="Text Box 23"/>
          <p:cNvSpPr txBox="1">
            <a:spLocks noChangeArrowheads="1"/>
          </p:cNvSpPr>
          <p:nvPr/>
        </p:nvSpPr>
        <p:spPr bwMode="auto">
          <a:xfrm>
            <a:off x="6765925" y="3092450"/>
            <a:ext cx="735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>
                <a:latin typeface="Arial" charset="0"/>
              </a:rPr>
              <a:t>draw</a:t>
            </a:r>
          </a:p>
        </p:txBody>
      </p:sp>
      <p:sp>
        <p:nvSpPr>
          <p:cNvPr id="61465" name="AutoShape 25"/>
          <p:cNvSpPr>
            <a:spLocks noChangeArrowheads="1"/>
          </p:cNvSpPr>
          <p:nvPr/>
        </p:nvSpPr>
        <p:spPr bwMode="auto">
          <a:xfrm>
            <a:off x="5943600" y="6369050"/>
            <a:ext cx="228600" cy="228600"/>
          </a:xfrm>
          <a:custGeom>
            <a:avLst/>
            <a:gdLst>
              <a:gd name="T0" fmla="*/ 1209675 w 21600"/>
              <a:gd name="T1" fmla="*/ 0 h 21600"/>
              <a:gd name="T2" fmla="*/ 354277 w 21600"/>
              <a:gd name="T3" fmla="*/ 354277 h 21600"/>
              <a:gd name="T4" fmla="*/ 0 w 21600"/>
              <a:gd name="T5" fmla="*/ 1209675 h 21600"/>
              <a:gd name="T6" fmla="*/ 354277 w 21600"/>
              <a:gd name="T7" fmla="*/ 2065073 h 21600"/>
              <a:gd name="T8" fmla="*/ 1209675 w 21600"/>
              <a:gd name="T9" fmla="*/ 2419350 h 21600"/>
              <a:gd name="T10" fmla="*/ 2065073 w 21600"/>
              <a:gd name="T11" fmla="*/ 2065073 h 21600"/>
              <a:gd name="T12" fmla="*/ 2419350 w 21600"/>
              <a:gd name="T13" fmla="*/ 1209675 h 21600"/>
              <a:gd name="T14" fmla="*/ 2065073 w 21600"/>
              <a:gd name="T15" fmla="*/ 35427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66" name="AutoShape 26"/>
          <p:cNvSpPr>
            <a:spLocks noChangeArrowheads="1"/>
          </p:cNvSpPr>
          <p:nvPr/>
        </p:nvSpPr>
        <p:spPr bwMode="auto">
          <a:xfrm>
            <a:off x="3124200" y="6292850"/>
            <a:ext cx="228600" cy="228600"/>
          </a:xfrm>
          <a:custGeom>
            <a:avLst/>
            <a:gdLst>
              <a:gd name="T0" fmla="*/ 1209675 w 21600"/>
              <a:gd name="T1" fmla="*/ 0 h 21600"/>
              <a:gd name="T2" fmla="*/ 354277 w 21600"/>
              <a:gd name="T3" fmla="*/ 354277 h 21600"/>
              <a:gd name="T4" fmla="*/ 0 w 21600"/>
              <a:gd name="T5" fmla="*/ 1209675 h 21600"/>
              <a:gd name="T6" fmla="*/ 354277 w 21600"/>
              <a:gd name="T7" fmla="*/ 2065073 h 21600"/>
              <a:gd name="T8" fmla="*/ 1209675 w 21600"/>
              <a:gd name="T9" fmla="*/ 2419350 h 21600"/>
              <a:gd name="T10" fmla="*/ 2065073 w 21600"/>
              <a:gd name="T11" fmla="*/ 2065073 h 21600"/>
              <a:gd name="T12" fmla="*/ 2419350 w 21600"/>
              <a:gd name="T13" fmla="*/ 1209675 h 21600"/>
              <a:gd name="T14" fmla="*/ 2065073 w 21600"/>
              <a:gd name="T15" fmla="*/ 35427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67" name="AutoShape 27"/>
          <p:cNvSpPr>
            <a:spLocks noChangeArrowheads="1"/>
          </p:cNvSpPr>
          <p:nvPr/>
        </p:nvSpPr>
        <p:spPr bwMode="auto">
          <a:xfrm>
            <a:off x="1042988" y="6350000"/>
            <a:ext cx="228600" cy="228600"/>
          </a:xfrm>
          <a:custGeom>
            <a:avLst/>
            <a:gdLst>
              <a:gd name="T0" fmla="*/ 1209675 w 21600"/>
              <a:gd name="T1" fmla="*/ 0 h 21600"/>
              <a:gd name="T2" fmla="*/ 354277 w 21600"/>
              <a:gd name="T3" fmla="*/ 354277 h 21600"/>
              <a:gd name="T4" fmla="*/ 0 w 21600"/>
              <a:gd name="T5" fmla="*/ 1209675 h 21600"/>
              <a:gd name="T6" fmla="*/ 354277 w 21600"/>
              <a:gd name="T7" fmla="*/ 2065073 h 21600"/>
              <a:gd name="T8" fmla="*/ 1209675 w 21600"/>
              <a:gd name="T9" fmla="*/ 2419350 h 21600"/>
              <a:gd name="T10" fmla="*/ 2065073 w 21600"/>
              <a:gd name="T11" fmla="*/ 2065073 h 21600"/>
              <a:gd name="T12" fmla="*/ 2419350 w 21600"/>
              <a:gd name="T13" fmla="*/ 1209675 h 21600"/>
              <a:gd name="T14" fmla="*/ 2065073 w 21600"/>
              <a:gd name="T15" fmla="*/ 35427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1468" name="Group 28"/>
          <p:cNvGrpSpPr>
            <a:grpSpLocks/>
          </p:cNvGrpSpPr>
          <p:nvPr/>
        </p:nvGrpSpPr>
        <p:grpSpPr bwMode="auto">
          <a:xfrm>
            <a:off x="3048000" y="1720850"/>
            <a:ext cx="844550" cy="936625"/>
            <a:chOff x="1920" y="960"/>
            <a:chExt cx="542" cy="628"/>
          </a:xfrm>
        </p:grpSpPr>
        <p:sp>
          <p:nvSpPr>
            <p:cNvPr id="61700" name="Rectangle 29"/>
            <p:cNvSpPr>
              <a:spLocks noChangeArrowheads="1"/>
            </p:cNvSpPr>
            <p:nvPr/>
          </p:nvSpPr>
          <p:spPr bwMode="auto">
            <a:xfrm>
              <a:off x="2256" y="960"/>
              <a:ext cx="198" cy="2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sp>
          <p:nvSpPr>
            <p:cNvPr id="61701" name="Rectangle 30"/>
            <p:cNvSpPr>
              <a:spLocks noChangeArrowheads="1"/>
            </p:cNvSpPr>
            <p:nvPr/>
          </p:nvSpPr>
          <p:spPr bwMode="auto">
            <a:xfrm>
              <a:off x="1920" y="960"/>
              <a:ext cx="198" cy="2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grpSp>
          <p:nvGrpSpPr>
            <p:cNvPr id="61702" name="Group 31"/>
            <p:cNvGrpSpPr>
              <a:grpSpLocks/>
            </p:cNvGrpSpPr>
            <p:nvPr/>
          </p:nvGrpSpPr>
          <p:grpSpPr bwMode="auto">
            <a:xfrm>
              <a:off x="1958" y="971"/>
              <a:ext cx="504" cy="617"/>
              <a:chOff x="1958" y="971"/>
              <a:chExt cx="504" cy="617"/>
            </a:xfrm>
          </p:grpSpPr>
          <p:grpSp>
            <p:nvGrpSpPr>
              <p:cNvPr id="61703" name="Group 32"/>
              <p:cNvGrpSpPr>
                <a:grpSpLocks/>
              </p:cNvGrpSpPr>
              <p:nvPr/>
            </p:nvGrpSpPr>
            <p:grpSpPr bwMode="auto">
              <a:xfrm>
                <a:off x="1958" y="1061"/>
                <a:ext cx="448" cy="448"/>
                <a:chOff x="2368" y="1264"/>
                <a:chExt cx="448" cy="448"/>
              </a:xfrm>
            </p:grpSpPr>
            <p:grpSp>
              <p:nvGrpSpPr>
                <p:cNvPr id="61708" name="Group 33"/>
                <p:cNvGrpSpPr>
                  <a:grpSpLocks/>
                </p:cNvGrpSpPr>
                <p:nvPr/>
              </p:nvGrpSpPr>
              <p:grpSpPr bwMode="auto">
                <a:xfrm>
                  <a:off x="2368" y="1380"/>
                  <a:ext cx="448" cy="192"/>
                  <a:chOff x="2368" y="1380"/>
                  <a:chExt cx="448" cy="192"/>
                </a:xfrm>
              </p:grpSpPr>
              <p:sp>
                <p:nvSpPr>
                  <p:cNvPr id="61712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380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1713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572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1709" name="Group 36"/>
                <p:cNvGrpSpPr>
                  <a:grpSpLocks/>
                </p:cNvGrpSpPr>
                <p:nvPr/>
              </p:nvGrpSpPr>
              <p:grpSpPr bwMode="auto">
                <a:xfrm>
                  <a:off x="2508" y="1264"/>
                  <a:ext cx="192" cy="448"/>
                  <a:chOff x="2508" y="1264"/>
                  <a:chExt cx="192" cy="448"/>
                </a:xfrm>
              </p:grpSpPr>
              <p:sp>
                <p:nvSpPr>
                  <p:cNvPr id="61710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2700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1711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2508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61704" name="Rectangle 39"/>
              <p:cNvSpPr>
                <a:spLocks noChangeArrowheads="1"/>
              </p:cNvSpPr>
              <p:nvPr/>
            </p:nvSpPr>
            <p:spPr bwMode="auto">
              <a:xfrm>
                <a:off x="2112" y="1152"/>
                <a:ext cx="205" cy="2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1705" name="Rectangle 40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206" cy="24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1706" name="Rectangle 41"/>
              <p:cNvSpPr>
                <a:spLocks noChangeArrowheads="1"/>
              </p:cNvSpPr>
              <p:nvPr/>
            </p:nvSpPr>
            <p:spPr bwMode="auto">
              <a:xfrm>
                <a:off x="2064" y="971"/>
                <a:ext cx="205" cy="2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1707" name="Rectangle 42"/>
              <p:cNvSpPr>
                <a:spLocks noChangeArrowheads="1"/>
              </p:cNvSpPr>
              <p:nvPr/>
            </p:nvSpPr>
            <p:spPr bwMode="auto">
              <a:xfrm>
                <a:off x="2256" y="1152"/>
                <a:ext cx="200" cy="2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  <a:endParaRPr kumimoji="1" lang="en-US" sz="1800" b="1">
                  <a:latin typeface="Arial" charset="0"/>
                  <a:ea typeface="Gulim" pitchFamily="34" charset="-128"/>
                  <a:cs typeface="Gulim" pitchFamily="34" charset="-128"/>
                </a:endParaRPr>
              </a:p>
            </p:txBody>
          </p:sp>
        </p:grpSp>
      </p:grpSp>
      <p:grpSp>
        <p:nvGrpSpPr>
          <p:cNvPr id="61469" name="Group 43"/>
          <p:cNvGrpSpPr>
            <a:grpSpLocks/>
          </p:cNvGrpSpPr>
          <p:nvPr/>
        </p:nvGrpSpPr>
        <p:grpSpPr bwMode="auto">
          <a:xfrm>
            <a:off x="4114800" y="3092450"/>
            <a:ext cx="854075" cy="973138"/>
            <a:chOff x="1920" y="960"/>
            <a:chExt cx="538" cy="613"/>
          </a:xfrm>
        </p:grpSpPr>
        <p:sp>
          <p:nvSpPr>
            <p:cNvPr id="61686" name="Rectangle 44"/>
            <p:cNvSpPr>
              <a:spLocks noChangeArrowheads="1"/>
            </p:cNvSpPr>
            <p:nvPr/>
          </p:nvSpPr>
          <p:spPr bwMode="auto">
            <a:xfrm>
              <a:off x="2256" y="960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sp>
          <p:nvSpPr>
            <p:cNvPr id="61687" name="Rectangle 45"/>
            <p:cNvSpPr>
              <a:spLocks noChangeArrowheads="1"/>
            </p:cNvSpPr>
            <p:nvPr/>
          </p:nvSpPr>
          <p:spPr bwMode="auto">
            <a:xfrm>
              <a:off x="1920" y="960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grpSp>
          <p:nvGrpSpPr>
            <p:cNvPr id="61688" name="Group 46"/>
            <p:cNvGrpSpPr>
              <a:grpSpLocks/>
            </p:cNvGrpSpPr>
            <p:nvPr/>
          </p:nvGrpSpPr>
          <p:grpSpPr bwMode="auto">
            <a:xfrm>
              <a:off x="1958" y="971"/>
              <a:ext cx="500" cy="602"/>
              <a:chOff x="1958" y="971"/>
              <a:chExt cx="500" cy="602"/>
            </a:xfrm>
          </p:grpSpPr>
          <p:grpSp>
            <p:nvGrpSpPr>
              <p:cNvPr id="61689" name="Group 47"/>
              <p:cNvGrpSpPr>
                <a:grpSpLocks/>
              </p:cNvGrpSpPr>
              <p:nvPr/>
            </p:nvGrpSpPr>
            <p:grpSpPr bwMode="auto">
              <a:xfrm>
                <a:off x="1958" y="1061"/>
                <a:ext cx="448" cy="448"/>
                <a:chOff x="2368" y="1264"/>
                <a:chExt cx="448" cy="448"/>
              </a:xfrm>
            </p:grpSpPr>
            <p:grpSp>
              <p:nvGrpSpPr>
                <p:cNvPr id="61694" name="Group 48"/>
                <p:cNvGrpSpPr>
                  <a:grpSpLocks/>
                </p:cNvGrpSpPr>
                <p:nvPr/>
              </p:nvGrpSpPr>
              <p:grpSpPr bwMode="auto">
                <a:xfrm>
                  <a:off x="2368" y="1380"/>
                  <a:ext cx="448" cy="192"/>
                  <a:chOff x="2368" y="1380"/>
                  <a:chExt cx="448" cy="192"/>
                </a:xfrm>
              </p:grpSpPr>
              <p:sp>
                <p:nvSpPr>
                  <p:cNvPr id="61698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380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1699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572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1695" name="Group 51"/>
                <p:cNvGrpSpPr>
                  <a:grpSpLocks/>
                </p:cNvGrpSpPr>
                <p:nvPr/>
              </p:nvGrpSpPr>
              <p:grpSpPr bwMode="auto">
                <a:xfrm>
                  <a:off x="2508" y="1264"/>
                  <a:ext cx="192" cy="448"/>
                  <a:chOff x="2508" y="1264"/>
                  <a:chExt cx="192" cy="448"/>
                </a:xfrm>
              </p:grpSpPr>
              <p:sp>
                <p:nvSpPr>
                  <p:cNvPr id="61696" name="Line 52"/>
                  <p:cNvSpPr>
                    <a:spLocks noChangeShapeType="1"/>
                  </p:cNvSpPr>
                  <p:nvPr/>
                </p:nvSpPr>
                <p:spPr bwMode="auto">
                  <a:xfrm>
                    <a:off x="2700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1697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2508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61690" name="Rectangle 54"/>
              <p:cNvSpPr>
                <a:spLocks noChangeArrowheads="1"/>
              </p:cNvSpPr>
              <p:nvPr/>
            </p:nvSpPr>
            <p:spPr bwMode="auto">
              <a:xfrm>
                <a:off x="2112" y="1152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1691" name="Rectangle 55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1692" name="Rectangle 56"/>
              <p:cNvSpPr>
                <a:spLocks noChangeArrowheads="1"/>
              </p:cNvSpPr>
              <p:nvPr/>
            </p:nvSpPr>
            <p:spPr bwMode="auto">
              <a:xfrm>
                <a:off x="2064" y="971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1693" name="Rectangle 57"/>
              <p:cNvSpPr>
                <a:spLocks noChangeArrowheads="1"/>
              </p:cNvSpPr>
              <p:nvPr/>
            </p:nvSpPr>
            <p:spPr bwMode="auto">
              <a:xfrm>
                <a:off x="2256" y="1152"/>
                <a:ext cx="19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  <a:endParaRPr kumimoji="1" lang="en-US" sz="1800" b="1">
                  <a:latin typeface="Arial" charset="0"/>
                  <a:ea typeface="Gulim" pitchFamily="34" charset="-128"/>
                  <a:cs typeface="Gulim" pitchFamily="34" charset="-128"/>
                </a:endParaRPr>
              </a:p>
            </p:txBody>
          </p:sp>
        </p:grpSp>
      </p:grpSp>
      <p:grpSp>
        <p:nvGrpSpPr>
          <p:cNvPr id="61470" name="Group 58"/>
          <p:cNvGrpSpPr>
            <a:grpSpLocks/>
          </p:cNvGrpSpPr>
          <p:nvPr/>
        </p:nvGrpSpPr>
        <p:grpSpPr bwMode="auto">
          <a:xfrm>
            <a:off x="1905000" y="3092450"/>
            <a:ext cx="854075" cy="973138"/>
            <a:chOff x="1200" y="1824"/>
            <a:chExt cx="538" cy="613"/>
          </a:xfrm>
        </p:grpSpPr>
        <p:grpSp>
          <p:nvGrpSpPr>
            <p:cNvPr id="61670" name="Group 59"/>
            <p:cNvGrpSpPr>
              <a:grpSpLocks/>
            </p:cNvGrpSpPr>
            <p:nvPr/>
          </p:nvGrpSpPr>
          <p:grpSpPr bwMode="auto">
            <a:xfrm>
              <a:off x="1200" y="1824"/>
              <a:ext cx="538" cy="613"/>
              <a:chOff x="1920" y="960"/>
              <a:chExt cx="538" cy="613"/>
            </a:xfrm>
          </p:grpSpPr>
          <p:sp>
            <p:nvSpPr>
              <p:cNvPr id="61672" name="Rectangle 60"/>
              <p:cNvSpPr>
                <a:spLocks noChangeArrowheads="1"/>
              </p:cNvSpPr>
              <p:nvPr/>
            </p:nvSpPr>
            <p:spPr bwMode="auto">
              <a:xfrm>
                <a:off x="2256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sp>
            <p:nvSpPr>
              <p:cNvPr id="61673" name="Rectangle 61"/>
              <p:cNvSpPr>
                <a:spLocks noChangeArrowheads="1"/>
              </p:cNvSpPr>
              <p:nvPr/>
            </p:nvSpPr>
            <p:spPr bwMode="auto">
              <a:xfrm>
                <a:off x="1920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grpSp>
            <p:nvGrpSpPr>
              <p:cNvPr id="61674" name="Group 62"/>
              <p:cNvGrpSpPr>
                <a:grpSpLocks/>
              </p:cNvGrpSpPr>
              <p:nvPr/>
            </p:nvGrpSpPr>
            <p:grpSpPr bwMode="auto">
              <a:xfrm>
                <a:off x="1958" y="971"/>
                <a:ext cx="500" cy="602"/>
                <a:chOff x="1958" y="971"/>
                <a:chExt cx="500" cy="602"/>
              </a:xfrm>
            </p:grpSpPr>
            <p:grpSp>
              <p:nvGrpSpPr>
                <p:cNvPr id="61675" name="Group 63"/>
                <p:cNvGrpSpPr>
                  <a:grpSpLocks/>
                </p:cNvGrpSpPr>
                <p:nvPr/>
              </p:nvGrpSpPr>
              <p:grpSpPr bwMode="auto">
                <a:xfrm>
                  <a:off x="1958" y="1061"/>
                  <a:ext cx="448" cy="448"/>
                  <a:chOff x="2368" y="1264"/>
                  <a:chExt cx="448" cy="448"/>
                </a:xfrm>
              </p:grpSpPr>
              <p:grpSp>
                <p:nvGrpSpPr>
                  <p:cNvPr id="61680" name="Group 64"/>
                  <p:cNvGrpSpPr>
                    <a:grpSpLocks/>
                  </p:cNvGrpSpPr>
                  <p:nvPr/>
                </p:nvGrpSpPr>
                <p:grpSpPr bwMode="auto">
                  <a:xfrm>
                    <a:off x="2368" y="1380"/>
                    <a:ext cx="448" cy="192"/>
                    <a:chOff x="2368" y="1380"/>
                    <a:chExt cx="448" cy="192"/>
                  </a:xfrm>
                </p:grpSpPr>
                <p:sp>
                  <p:nvSpPr>
                    <p:cNvPr id="61684" name="Line 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380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85" name="Line 6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572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1681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2508" y="1264"/>
                    <a:ext cx="192" cy="448"/>
                    <a:chOff x="2508" y="1264"/>
                    <a:chExt cx="192" cy="448"/>
                  </a:xfrm>
                </p:grpSpPr>
                <p:sp>
                  <p:nvSpPr>
                    <p:cNvPr id="61682" name="Line 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00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83" name="Line 6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08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61676" name="Rectangle 70"/>
                <p:cNvSpPr>
                  <a:spLocks noChangeArrowheads="1"/>
                </p:cNvSpPr>
                <p:nvPr/>
              </p:nvSpPr>
              <p:spPr bwMode="auto">
                <a:xfrm>
                  <a:off x="2112" y="1152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1677" name="Rectangle 71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1678" name="Rectangle 72"/>
                <p:cNvSpPr>
                  <a:spLocks noChangeArrowheads="1"/>
                </p:cNvSpPr>
                <p:nvPr/>
              </p:nvSpPr>
              <p:spPr bwMode="auto">
                <a:xfrm>
                  <a:off x="2064" y="971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1679" name="Rectangle 73"/>
                <p:cNvSpPr>
                  <a:spLocks noChangeArrowheads="1"/>
                </p:cNvSpPr>
                <p:nvPr/>
              </p:nvSpPr>
              <p:spPr bwMode="auto">
                <a:xfrm>
                  <a:off x="2256" y="1152"/>
                  <a:ext cx="19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1" hangingPunct="1"/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x</a:t>
                  </a:r>
                  <a:endParaRPr kumimoji="1" lang="en-US" sz="1800" b="1">
                    <a:latin typeface="Arial" charset="0"/>
                    <a:ea typeface="Gulim" pitchFamily="34" charset="-128"/>
                    <a:cs typeface="Gulim" pitchFamily="34" charset="-128"/>
                  </a:endParaRPr>
                </a:p>
              </p:txBody>
            </p:sp>
          </p:grpSp>
        </p:grpSp>
        <p:sp>
          <p:nvSpPr>
            <p:cNvPr id="61671" name="Rectangle 74"/>
            <p:cNvSpPr>
              <a:spLocks noChangeArrowheads="1"/>
            </p:cNvSpPr>
            <p:nvPr/>
          </p:nvSpPr>
          <p:spPr bwMode="auto">
            <a:xfrm>
              <a:off x="1200" y="2016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</p:grpSp>
      <p:grpSp>
        <p:nvGrpSpPr>
          <p:cNvPr id="61471" name="Group 75"/>
          <p:cNvGrpSpPr>
            <a:grpSpLocks/>
          </p:cNvGrpSpPr>
          <p:nvPr/>
        </p:nvGrpSpPr>
        <p:grpSpPr bwMode="auto">
          <a:xfrm>
            <a:off x="3009900" y="3092450"/>
            <a:ext cx="854075" cy="973138"/>
            <a:chOff x="1896" y="1824"/>
            <a:chExt cx="538" cy="613"/>
          </a:xfrm>
        </p:grpSpPr>
        <p:grpSp>
          <p:nvGrpSpPr>
            <p:cNvPr id="61654" name="Group 76"/>
            <p:cNvGrpSpPr>
              <a:grpSpLocks/>
            </p:cNvGrpSpPr>
            <p:nvPr/>
          </p:nvGrpSpPr>
          <p:grpSpPr bwMode="auto">
            <a:xfrm>
              <a:off x="1896" y="1824"/>
              <a:ext cx="538" cy="613"/>
              <a:chOff x="1920" y="960"/>
              <a:chExt cx="538" cy="613"/>
            </a:xfrm>
          </p:grpSpPr>
          <p:sp>
            <p:nvSpPr>
              <p:cNvPr id="61656" name="Rectangle 77"/>
              <p:cNvSpPr>
                <a:spLocks noChangeArrowheads="1"/>
              </p:cNvSpPr>
              <p:nvPr/>
            </p:nvSpPr>
            <p:spPr bwMode="auto">
              <a:xfrm>
                <a:off x="2256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sp>
            <p:nvSpPr>
              <p:cNvPr id="61657" name="Rectangle 78"/>
              <p:cNvSpPr>
                <a:spLocks noChangeArrowheads="1"/>
              </p:cNvSpPr>
              <p:nvPr/>
            </p:nvSpPr>
            <p:spPr bwMode="auto">
              <a:xfrm>
                <a:off x="1920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grpSp>
            <p:nvGrpSpPr>
              <p:cNvPr id="61658" name="Group 79"/>
              <p:cNvGrpSpPr>
                <a:grpSpLocks/>
              </p:cNvGrpSpPr>
              <p:nvPr/>
            </p:nvGrpSpPr>
            <p:grpSpPr bwMode="auto">
              <a:xfrm>
                <a:off x="1958" y="971"/>
                <a:ext cx="500" cy="602"/>
                <a:chOff x="1958" y="971"/>
                <a:chExt cx="500" cy="602"/>
              </a:xfrm>
            </p:grpSpPr>
            <p:grpSp>
              <p:nvGrpSpPr>
                <p:cNvPr id="61659" name="Group 80"/>
                <p:cNvGrpSpPr>
                  <a:grpSpLocks/>
                </p:cNvGrpSpPr>
                <p:nvPr/>
              </p:nvGrpSpPr>
              <p:grpSpPr bwMode="auto">
                <a:xfrm>
                  <a:off x="1958" y="1061"/>
                  <a:ext cx="448" cy="448"/>
                  <a:chOff x="2368" y="1264"/>
                  <a:chExt cx="448" cy="448"/>
                </a:xfrm>
              </p:grpSpPr>
              <p:grpSp>
                <p:nvGrpSpPr>
                  <p:cNvPr id="61664" name="Group 81"/>
                  <p:cNvGrpSpPr>
                    <a:grpSpLocks/>
                  </p:cNvGrpSpPr>
                  <p:nvPr/>
                </p:nvGrpSpPr>
                <p:grpSpPr bwMode="auto">
                  <a:xfrm>
                    <a:off x="2368" y="1380"/>
                    <a:ext cx="448" cy="192"/>
                    <a:chOff x="2368" y="1380"/>
                    <a:chExt cx="448" cy="192"/>
                  </a:xfrm>
                </p:grpSpPr>
                <p:sp>
                  <p:nvSpPr>
                    <p:cNvPr id="61668" name="Line 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380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69" name="Line 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572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1665" name="Group 84"/>
                  <p:cNvGrpSpPr>
                    <a:grpSpLocks/>
                  </p:cNvGrpSpPr>
                  <p:nvPr/>
                </p:nvGrpSpPr>
                <p:grpSpPr bwMode="auto">
                  <a:xfrm>
                    <a:off x="2508" y="1264"/>
                    <a:ext cx="192" cy="448"/>
                    <a:chOff x="2508" y="1264"/>
                    <a:chExt cx="192" cy="448"/>
                  </a:xfrm>
                </p:grpSpPr>
                <p:sp>
                  <p:nvSpPr>
                    <p:cNvPr id="61666" name="Line 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00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67" name="Line 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08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61660" name="Rectangle 87"/>
                <p:cNvSpPr>
                  <a:spLocks noChangeArrowheads="1"/>
                </p:cNvSpPr>
                <p:nvPr/>
              </p:nvSpPr>
              <p:spPr bwMode="auto">
                <a:xfrm>
                  <a:off x="2112" y="1152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1661" name="Rectangle 88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1662" name="Rectangle 89"/>
                <p:cNvSpPr>
                  <a:spLocks noChangeArrowheads="1"/>
                </p:cNvSpPr>
                <p:nvPr/>
              </p:nvSpPr>
              <p:spPr bwMode="auto">
                <a:xfrm>
                  <a:off x="2064" y="971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1663" name="Rectangle 90"/>
                <p:cNvSpPr>
                  <a:spLocks noChangeArrowheads="1"/>
                </p:cNvSpPr>
                <p:nvPr/>
              </p:nvSpPr>
              <p:spPr bwMode="auto">
                <a:xfrm>
                  <a:off x="2256" y="1152"/>
                  <a:ext cx="19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1" hangingPunct="1"/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x</a:t>
                  </a:r>
                  <a:endParaRPr kumimoji="1" lang="en-US" sz="1800" b="1">
                    <a:latin typeface="Arial" charset="0"/>
                    <a:ea typeface="Gulim" pitchFamily="34" charset="-128"/>
                    <a:cs typeface="Gulim" pitchFamily="34" charset="-128"/>
                  </a:endParaRPr>
                </a:p>
              </p:txBody>
            </p:sp>
          </p:grpSp>
        </p:grpSp>
        <p:sp>
          <p:nvSpPr>
            <p:cNvPr id="61655" name="Rectangle 91"/>
            <p:cNvSpPr>
              <a:spLocks noChangeArrowheads="1"/>
            </p:cNvSpPr>
            <p:nvPr/>
          </p:nvSpPr>
          <p:spPr bwMode="auto">
            <a:xfrm>
              <a:off x="1918" y="2208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</p:grpSp>
      <p:sp>
        <p:nvSpPr>
          <p:cNvPr id="61472" name="Rectangle 92"/>
          <p:cNvSpPr>
            <a:spLocks noChangeArrowheads="1"/>
          </p:cNvSpPr>
          <p:nvPr/>
        </p:nvSpPr>
        <p:spPr bwMode="auto">
          <a:xfrm>
            <a:off x="4419600" y="37020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grpSp>
        <p:nvGrpSpPr>
          <p:cNvPr id="61473" name="Group 93"/>
          <p:cNvGrpSpPr>
            <a:grpSpLocks/>
          </p:cNvGrpSpPr>
          <p:nvPr/>
        </p:nvGrpSpPr>
        <p:grpSpPr bwMode="auto">
          <a:xfrm>
            <a:off x="1752600" y="4235450"/>
            <a:ext cx="854075" cy="973138"/>
            <a:chOff x="1200" y="1824"/>
            <a:chExt cx="538" cy="613"/>
          </a:xfrm>
        </p:grpSpPr>
        <p:grpSp>
          <p:nvGrpSpPr>
            <p:cNvPr id="61638" name="Group 94"/>
            <p:cNvGrpSpPr>
              <a:grpSpLocks/>
            </p:cNvGrpSpPr>
            <p:nvPr/>
          </p:nvGrpSpPr>
          <p:grpSpPr bwMode="auto">
            <a:xfrm>
              <a:off x="1200" y="1824"/>
              <a:ext cx="538" cy="613"/>
              <a:chOff x="1920" y="960"/>
              <a:chExt cx="538" cy="613"/>
            </a:xfrm>
          </p:grpSpPr>
          <p:sp>
            <p:nvSpPr>
              <p:cNvPr id="61640" name="Rectangle 95"/>
              <p:cNvSpPr>
                <a:spLocks noChangeArrowheads="1"/>
              </p:cNvSpPr>
              <p:nvPr/>
            </p:nvSpPr>
            <p:spPr bwMode="auto">
              <a:xfrm>
                <a:off x="2256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sp>
            <p:nvSpPr>
              <p:cNvPr id="61641" name="Rectangle 96"/>
              <p:cNvSpPr>
                <a:spLocks noChangeArrowheads="1"/>
              </p:cNvSpPr>
              <p:nvPr/>
            </p:nvSpPr>
            <p:spPr bwMode="auto">
              <a:xfrm>
                <a:off x="1920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grpSp>
            <p:nvGrpSpPr>
              <p:cNvPr id="61642" name="Group 97"/>
              <p:cNvGrpSpPr>
                <a:grpSpLocks/>
              </p:cNvGrpSpPr>
              <p:nvPr/>
            </p:nvGrpSpPr>
            <p:grpSpPr bwMode="auto">
              <a:xfrm>
                <a:off x="1958" y="971"/>
                <a:ext cx="500" cy="602"/>
                <a:chOff x="1958" y="971"/>
                <a:chExt cx="500" cy="602"/>
              </a:xfrm>
            </p:grpSpPr>
            <p:grpSp>
              <p:nvGrpSpPr>
                <p:cNvPr id="61643" name="Group 98"/>
                <p:cNvGrpSpPr>
                  <a:grpSpLocks/>
                </p:cNvGrpSpPr>
                <p:nvPr/>
              </p:nvGrpSpPr>
              <p:grpSpPr bwMode="auto">
                <a:xfrm>
                  <a:off x="1958" y="1061"/>
                  <a:ext cx="448" cy="448"/>
                  <a:chOff x="2368" y="1264"/>
                  <a:chExt cx="448" cy="448"/>
                </a:xfrm>
              </p:grpSpPr>
              <p:grpSp>
                <p:nvGrpSpPr>
                  <p:cNvPr id="61648" name="Group 99"/>
                  <p:cNvGrpSpPr>
                    <a:grpSpLocks/>
                  </p:cNvGrpSpPr>
                  <p:nvPr/>
                </p:nvGrpSpPr>
                <p:grpSpPr bwMode="auto">
                  <a:xfrm>
                    <a:off x="2368" y="1380"/>
                    <a:ext cx="448" cy="192"/>
                    <a:chOff x="2368" y="1380"/>
                    <a:chExt cx="448" cy="192"/>
                  </a:xfrm>
                </p:grpSpPr>
                <p:sp>
                  <p:nvSpPr>
                    <p:cNvPr id="61652" name="Line 10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380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53" name="Line 10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572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1649" name="Group 102"/>
                  <p:cNvGrpSpPr>
                    <a:grpSpLocks/>
                  </p:cNvGrpSpPr>
                  <p:nvPr/>
                </p:nvGrpSpPr>
                <p:grpSpPr bwMode="auto">
                  <a:xfrm>
                    <a:off x="2508" y="1264"/>
                    <a:ext cx="192" cy="448"/>
                    <a:chOff x="2508" y="1264"/>
                    <a:chExt cx="192" cy="448"/>
                  </a:xfrm>
                </p:grpSpPr>
                <p:sp>
                  <p:nvSpPr>
                    <p:cNvPr id="61650" name="Line 1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00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51" name="Line 10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08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61644" name="Rectangle 105"/>
                <p:cNvSpPr>
                  <a:spLocks noChangeArrowheads="1"/>
                </p:cNvSpPr>
                <p:nvPr/>
              </p:nvSpPr>
              <p:spPr bwMode="auto">
                <a:xfrm>
                  <a:off x="2112" y="1152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1645" name="Rectangle 106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1646" name="Rectangle 107"/>
                <p:cNvSpPr>
                  <a:spLocks noChangeArrowheads="1"/>
                </p:cNvSpPr>
                <p:nvPr/>
              </p:nvSpPr>
              <p:spPr bwMode="auto">
                <a:xfrm>
                  <a:off x="2064" y="971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1647" name="Rectangle 108"/>
                <p:cNvSpPr>
                  <a:spLocks noChangeArrowheads="1"/>
                </p:cNvSpPr>
                <p:nvPr/>
              </p:nvSpPr>
              <p:spPr bwMode="auto">
                <a:xfrm>
                  <a:off x="2256" y="1152"/>
                  <a:ext cx="19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1" hangingPunct="1"/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x</a:t>
                  </a:r>
                  <a:endParaRPr kumimoji="1" lang="en-US" sz="1800" b="1">
                    <a:latin typeface="Arial" charset="0"/>
                    <a:ea typeface="Gulim" pitchFamily="34" charset="-128"/>
                    <a:cs typeface="Gulim" pitchFamily="34" charset="-128"/>
                  </a:endParaRPr>
                </a:p>
              </p:txBody>
            </p:sp>
          </p:grpSp>
        </p:grpSp>
        <p:sp>
          <p:nvSpPr>
            <p:cNvPr id="61639" name="Rectangle 109"/>
            <p:cNvSpPr>
              <a:spLocks noChangeArrowheads="1"/>
            </p:cNvSpPr>
            <p:nvPr/>
          </p:nvSpPr>
          <p:spPr bwMode="auto">
            <a:xfrm>
              <a:off x="1200" y="2016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</p:grpSp>
      <p:grpSp>
        <p:nvGrpSpPr>
          <p:cNvPr id="61474" name="Group 110"/>
          <p:cNvGrpSpPr>
            <a:grpSpLocks/>
          </p:cNvGrpSpPr>
          <p:nvPr/>
        </p:nvGrpSpPr>
        <p:grpSpPr bwMode="auto">
          <a:xfrm>
            <a:off x="762000" y="4235450"/>
            <a:ext cx="854075" cy="973138"/>
            <a:chOff x="1200" y="1824"/>
            <a:chExt cx="538" cy="613"/>
          </a:xfrm>
        </p:grpSpPr>
        <p:grpSp>
          <p:nvGrpSpPr>
            <p:cNvPr id="61622" name="Group 111"/>
            <p:cNvGrpSpPr>
              <a:grpSpLocks/>
            </p:cNvGrpSpPr>
            <p:nvPr/>
          </p:nvGrpSpPr>
          <p:grpSpPr bwMode="auto">
            <a:xfrm>
              <a:off x="1200" y="1824"/>
              <a:ext cx="538" cy="613"/>
              <a:chOff x="1920" y="960"/>
              <a:chExt cx="538" cy="613"/>
            </a:xfrm>
          </p:grpSpPr>
          <p:sp>
            <p:nvSpPr>
              <p:cNvPr id="61624" name="Rectangle 112"/>
              <p:cNvSpPr>
                <a:spLocks noChangeArrowheads="1"/>
              </p:cNvSpPr>
              <p:nvPr/>
            </p:nvSpPr>
            <p:spPr bwMode="auto">
              <a:xfrm>
                <a:off x="2256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sp>
            <p:nvSpPr>
              <p:cNvPr id="61625" name="Rectangle 113"/>
              <p:cNvSpPr>
                <a:spLocks noChangeArrowheads="1"/>
              </p:cNvSpPr>
              <p:nvPr/>
            </p:nvSpPr>
            <p:spPr bwMode="auto">
              <a:xfrm>
                <a:off x="1920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grpSp>
            <p:nvGrpSpPr>
              <p:cNvPr id="61626" name="Group 114"/>
              <p:cNvGrpSpPr>
                <a:grpSpLocks/>
              </p:cNvGrpSpPr>
              <p:nvPr/>
            </p:nvGrpSpPr>
            <p:grpSpPr bwMode="auto">
              <a:xfrm>
                <a:off x="1958" y="971"/>
                <a:ext cx="500" cy="602"/>
                <a:chOff x="1958" y="971"/>
                <a:chExt cx="500" cy="602"/>
              </a:xfrm>
            </p:grpSpPr>
            <p:grpSp>
              <p:nvGrpSpPr>
                <p:cNvPr id="61627" name="Group 115"/>
                <p:cNvGrpSpPr>
                  <a:grpSpLocks/>
                </p:cNvGrpSpPr>
                <p:nvPr/>
              </p:nvGrpSpPr>
              <p:grpSpPr bwMode="auto">
                <a:xfrm>
                  <a:off x="1958" y="1061"/>
                  <a:ext cx="448" cy="448"/>
                  <a:chOff x="2368" y="1264"/>
                  <a:chExt cx="448" cy="448"/>
                </a:xfrm>
              </p:grpSpPr>
              <p:grpSp>
                <p:nvGrpSpPr>
                  <p:cNvPr id="61632" name="Group 116"/>
                  <p:cNvGrpSpPr>
                    <a:grpSpLocks/>
                  </p:cNvGrpSpPr>
                  <p:nvPr/>
                </p:nvGrpSpPr>
                <p:grpSpPr bwMode="auto">
                  <a:xfrm>
                    <a:off x="2368" y="1380"/>
                    <a:ext cx="448" cy="192"/>
                    <a:chOff x="2368" y="1380"/>
                    <a:chExt cx="448" cy="192"/>
                  </a:xfrm>
                </p:grpSpPr>
                <p:sp>
                  <p:nvSpPr>
                    <p:cNvPr id="61636" name="Line 11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380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37" name="Line 1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572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1633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2508" y="1264"/>
                    <a:ext cx="192" cy="448"/>
                    <a:chOff x="2508" y="1264"/>
                    <a:chExt cx="192" cy="448"/>
                  </a:xfrm>
                </p:grpSpPr>
                <p:sp>
                  <p:nvSpPr>
                    <p:cNvPr id="61634" name="Line 12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00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35" name="Line 12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08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61628" name="Rectangle 122"/>
                <p:cNvSpPr>
                  <a:spLocks noChangeArrowheads="1"/>
                </p:cNvSpPr>
                <p:nvPr/>
              </p:nvSpPr>
              <p:spPr bwMode="auto">
                <a:xfrm>
                  <a:off x="2112" y="1152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1629" name="Rectangle 123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1630" name="Rectangle 124"/>
                <p:cNvSpPr>
                  <a:spLocks noChangeArrowheads="1"/>
                </p:cNvSpPr>
                <p:nvPr/>
              </p:nvSpPr>
              <p:spPr bwMode="auto">
                <a:xfrm>
                  <a:off x="2064" y="971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1631" name="Rectangle 125"/>
                <p:cNvSpPr>
                  <a:spLocks noChangeArrowheads="1"/>
                </p:cNvSpPr>
                <p:nvPr/>
              </p:nvSpPr>
              <p:spPr bwMode="auto">
                <a:xfrm>
                  <a:off x="2256" y="1152"/>
                  <a:ext cx="19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1" hangingPunct="1"/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x</a:t>
                  </a:r>
                  <a:endParaRPr kumimoji="1" lang="en-US" sz="1800" b="1">
                    <a:latin typeface="Arial" charset="0"/>
                    <a:ea typeface="Gulim" pitchFamily="34" charset="-128"/>
                    <a:cs typeface="Gulim" pitchFamily="34" charset="-128"/>
                  </a:endParaRPr>
                </a:p>
              </p:txBody>
            </p:sp>
          </p:grpSp>
        </p:grpSp>
        <p:sp>
          <p:nvSpPr>
            <p:cNvPr id="61623" name="Rectangle 126"/>
            <p:cNvSpPr>
              <a:spLocks noChangeArrowheads="1"/>
            </p:cNvSpPr>
            <p:nvPr/>
          </p:nvSpPr>
          <p:spPr bwMode="auto">
            <a:xfrm>
              <a:off x="1200" y="2016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</p:grpSp>
      <p:grpSp>
        <p:nvGrpSpPr>
          <p:cNvPr id="61475" name="Group 127"/>
          <p:cNvGrpSpPr>
            <a:grpSpLocks/>
          </p:cNvGrpSpPr>
          <p:nvPr/>
        </p:nvGrpSpPr>
        <p:grpSpPr bwMode="auto">
          <a:xfrm>
            <a:off x="3581400" y="4235450"/>
            <a:ext cx="854075" cy="973138"/>
            <a:chOff x="1896" y="1824"/>
            <a:chExt cx="538" cy="613"/>
          </a:xfrm>
        </p:grpSpPr>
        <p:grpSp>
          <p:nvGrpSpPr>
            <p:cNvPr id="61606" name="Group 128"/>
            <p:cNvGrpSpPr>
              <a:grpSpLocks/>
            </p:cNvGrpSpPr>
            <p:nvPr/>
          </p:nvGrpSpPr>
          <p:grpSpPr bwMode="auto">
            <a:xfrm>
              <a:off x="1896" y="1824"/>
              <a:ext cx="538" cy="613"/>
              <a:chOff x="1920" y="960"/>
              <a:chExt cx="538" cy="613"/>
            </a:xfrm>
          </p:grpSpPr>
          <p:sp>
            <p:nvSpPr>
              <p:cNvPr id="61608" name="Rectangle 129"/>
              <p:cNvSpPr>
                <a:spLocks noChangeArrowheads="1"/>
              </p:cNvSpPr>
              <p:nvPr/>
            </p:nvSpPr>
            <p:spPr bwMode="auto">
              <a:xfrm>
                <a:off x="2256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sp>
            <p:nvSpPr>
              <p:cNvPr id="61609" name="Rectangle 130"/>
              <p:cNvSpPr>
                <a:spLocks noChangeArrowheads="1"/>
              </p:cNvSpPr>
              <p:nvPr/>
            </p:nvSpPr>
            <p:spPr bwMode="auto">
              <a:xfrm>
                <a:off x="1920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grpSp>
            <p:nvGrpSpPr>
              <p:cNvPr id="61610" name="Group 131"/>
              <p:cNvGrpSpPr>
                <a:grpSpLocks/>
              </p:cNvGrpSpPr>
              <p:nvPr/>
            </p:nvGrpSpPr>
            <p:grpSpPr bwMode="auto">
              <a:xfrm>
                <a:off x="1958" y="971"/>
                <a:ext cx="500" cy="602"/>
                <a:chOff x="1958" y="971"/>
                <a:chExt cx="500" cy="602"/>
              </a:xfrm>
            </p:grpSpPr>
            <p:grpSp>
              <p:nvGrpSpPr>
                <p:cNvPr id="61611" name="Group 132"/>
                <p:cNvGrpSpPr>
                  <a:grpSpLocks/>
                </p:cNvGrpSpPr>
                <p:nvPr/>
              </p:nvGrpSpPr>
              <p:grpSpPr bwMode="auto">
                <a:xfrm>
                  <a:off x="1958" y="1061"/>
                  <a:ext cx="448" cy="448"/>
                  <a:chOff x="2368" y="1264"/>
                  <a:chExt cx="448" cy="448"/>
                </a:xfrm>
              </p:grpSpPr>
              <p:grpSp>
                <p:nvGrpSpPr>
                  <p:cNvPr id="61616" name="Group 133"/>
                  <p:cNvGrpSpPr>
                    <a:grpSpLocks/>
                  </p:cNvGrpSpPr>
                  <p:nvPr/>
                </p:nvGrpSpPr>
                <p:grpSpPr bwMode="auto">
                  <a:xfrm>
                    <a:off x="2368" y="1380"/>
                    <a:ext cx="448" cy="192"/>
                    <a:chOff x="2368" y="1380"/>
                    <a:chExt cx="448" cy="192"/>
                  </a:xfrm>
                </p:grpSpPr>
                <p:sp>
                  <p:nvSpPr>
                    <p:cNvPr id="61620" name="Line 13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380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21" name="Line 13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572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1617" name="Group 136"/>
                  <p:cNvGrpSpPr>
                    <a:grpSpLocks/>
                  </p:cNvGrpSpPr>
                  <p:nvPr/>
                </p:nvGrpSpPr>
                <p:grpSpPr bwMode="auto">
                  <a:xfrm>
                    <a:off x="2508" y="1264"/>
                    <a:ext cx="192" cy="448"/>
                    <a:chOff x="2508" y="1264"/>
                    <a:chExt cx="192" cy="448"/>
                  </a:xfrm>
                </p:grpSpPr>
                <p:sp>
                  <p:nvSpPr>
                    <p:cNvPr id="61618" name="Line 1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00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19" name="Line 1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08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61612" name="Rectangle 139"/>
                <p:cNvSpPr>
                  <a:spLocks noChangeArrowheads="1"/>
                </p:cNvSpPr>
                <p:nvPr/>
              </p:nvSpPr>
              <p:spPr bwMode="auto">
                <a:xfrm>
                  <a:off x="2112" y="1152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1613" name="Rectangle 140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1614" name="Rectangle 141"/>
                <p:cNvSpPr>
                  <a:spLocks noChangeArrowheads="1"/>
                </p:cNvSpPr>
                <p:nvPr/>
              </p:nvSpPr>
              <p:spPr bwMode="auto">
                <a:xfrm>
                  <a:off x="2064" y="971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1615" name="Rectangle 142"/>
                <p:cNvSpPr>
                  <a:spLocks noChangeArrowheads="1"/>
                </p:cNvSpPr>
                <p:nvPr/>
              </p:nvSpPr>
              <p:spPr bwMode="auto">
                <a:xfrm>
                  <a:off x="2256" y="1152"/>
                  <a:ext cx="19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1" hangingPunct="1"/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x</a:t>
                  </a:r>
                  <a:endParaRPr kumimoji="1" lang="en-US" sz="1800" b="1">
                    <a:latin typeface="Arial" charset="0"/>
                    <a:ea typeface="Gulim" pitchFamily="34" charset="-128"/>
                    <a:cs typeface="Gulim" pitchFamily="34" charset="-128"/>
                  </a:endParaRPr>
                </a:p>
              </p:txBody>
            </p:sp>
          </p:grpSp>
        </p:grpSp>
        <p:sp>
          <p:nvSpPr>
            <p:cNvPr id="61607" name="Rectangle 143"/>
            <p:cNvSpPr>
              <a:spLocks noChangeArrowheads="1"/>
            </p:cNvSpPr>
            <p:nvPr/>
          </p:nvSpPr>
          <p:spPr bwMode="auto">
            <a:xfrm>
              <a:off x="1918" y="2208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</p:grpSp>
      <p:grpSp>
        <p:nvGrpSpPr>
          <p:cNvPr id="61476" name="Group 144"/>
          <p:cNvGrpSpPr>
            <a:grpSpLocks/>
          </p:cNvGrpSpPr>
          <p:nvPr/>
        </p:nvGrpSpPr>
        <p:grpSpPr bwMode="auto">
          <a:xfrm>
            <a:off x="2590800" y="4235450"/>
            <a:ext cx="854075" cy="973138"/>
            <a:chOff x="1896" y="1824"/>
            <a:chExt cx="538" cy="613"/>
          </a:xfrm>
        </p:grpSpPr>
        <p:grpSp>
          <p:nvGrpSpPr>
            <p:cNvPr id="61590" name="Group 145"/>
            <p:cNvGrpSpPr>
              <a:grpSpLocks/>
            </p:cNvGrpSpPr>
            <p:nvPr/>
          </p:nvGrpSpPr>
          <p:grpSpPr bwMode="auto">
            <a:xfrm>
              <a:off x="1896" y="1824"/>
              <a:ext cx="538" cy="613"/>
              <a:chOff x="1920" y="960"/>
              <a:chExt cx="538" cy="613"/>
            </a:xfrm>
          </p:grpSpPr>
          <p:sp>
            <p:nvSpPr>
              <p:cNvPr id="61592" name="Rectangle 146"/>
              <p:cNvSpPr>
                <a:spLocks noChangeArrowheads="1"/>
              </p:cNvSpPr>
              <p:nvPr/>
            </p:nvSpPr>
            <p:spPr bwMode="auto">
              <a:xfrm>
                <a:off x="2256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sp>
            <p:nvSpPr>
              <p:cNvPr id="61593" name="Rectangle 147"/>
              <p:cNvSpPr>
                <a:spLocks noChangeArrowheads="1"/>
              </p:cNvSpPr>
              <p:nvPr/>
            </p:nvSpPr>
            <p:spPr bwMode="auto">
              <a:xfrm>
                <a:off x="1920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grpSp>
            <p:nvGrpSpPr>
              <p:cNvPr id="61594" name="Group 148"/>
              <p:cNvGrpSpPr>
                <a:grpSpLocks/>
              </p:cNvGrpSpPr>
              <p:nvPr/>
            </p:nvGrpSpPr>
            <p:grpSpPr bwMode="auto">
              <a:xfrm>
                <a:off x="1958" y="971"/>
                <a:ext cx="500" cy="602"/>
                <a:chOff x="1958" y="971"/>
                <a:chExt cx="500" cy="602"/>
              </a:xfrm>
            </p:grpSpPr>
            <p:grpSp>
              <p:nvGrpSpPr>
                <p:cNvPr id="61595" name="Group 149"/>
                <p:cNvGrpSpPr>
                  <a:grpSpLocks/>
                </p:cNvGrpSpPr>
                <p:nvPr/>
              </p:nvGrpSpPr>
              <p:grpSpPr bwMode="auto">
                <a:xfrm>
                  <a:off x="1958" y="1061"/>
                  <a:ext cx="448" cy="448"/>
                  <a:chOff x="2368" y="1264"/>
                  <a:chExt cx="448" cy="448"/>
                </a:xfrm>
              </p:grpSpPr>
              <p:grpSp>
                <p:nvGrpSpPr>
                  <p:cNvPr id="61600" name="Group 150"/>
                  <p:cNvGrpSpPr>
                    <a:grpSpLocks/>
                  </p:cNvGrpSpPr>
                  <p:nvPr/>
                </p:nvGrpSpPr>
                <p:grpSpPr bwMode="auto">
                  <a:xfrm>
                    <a:off x="2368" y="1380"/>
                    <a:ext cx="448" cy="192"/>
                    <a:chOff x="2368" y="1380"/>
                    <a:chExt cx="448" cy="192"/>
                  </a:xfrm>
                </p:grpSpPr>
                <p:sp>
                  <p:nvSpPr>
                    <p:cNvPr id="61604" name="Line 15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380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05" name="Line 15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572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1601" name="Group 153"/>
                  <p:cNvGrpSpPr>
                    <a:grpSpLocks/>
                  </p:cNvGrpSpPr>
                  <p:nvPr/>
                </p:nvGrpSpPr>
                <p:grpSpPr bwMode="auto">
                  <a:xfrm>
                    <a:off x="2508" y="1264"/>
                    <a:ext cx="192" cy="448"/>
                    <a:chOff x="2508" y="1264"/>
                    <a:chExt cx="192" cy="448"/>
                  </a:xfrm>
                </p:grpSpPr>
                <p:sp>
                  <p:nvSpPr>
                    <p:cNvPr id="61602" name="Line 15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00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603" name="Line 15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08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61596" name="Rectangle 156"/>
                <p:cNvSpPr>
                  <a:spLocks noChangeArrowheads="1"/>
                </p:cNvSpPr>
                <p:nvPr/>
              </p:nvSpPr>
              <p:spPr bwMode="auto">
                <a:xfrm>
                  <a:off x="2112" y="1152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1597" name="Rectangle 157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1598" name="Rectangle 158"/>
                <p:cNvSpPr>
                  <a:spLocks noChangeArrowheads="1"/>
                </p:cNvSpPr>
                <p:nvPr/>
              </p:nvSpPr>
              <p:spPr bwMode="auto">
                <a:xfrm>
                  <a:off x="2064" y="971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1599" name="Rectangle 159"/>
                <p:cNvSpPr>
                  <a:spLocks noChangeArrowheads="1"/>
                </p:cNvSpPr>
                <p:nvPr/>
              </p:nvSpPr>
              <p:spPr bwMode="auto">
                <a:xfrm>
                  <a:off x="2256" y="1152"/>
                  <a:ext cx="19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1" hangingPunct="1"/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x</a:t>
                  </a:r>
                  <a:endParaRPr kumimoji="1" lang="en-US" sz="1800" b="1">
                    <a:latin typeface="Arial" charset="0"/>
                    <a:ea typeface="Gulim" pitchFamily="34" charset="-128"/>
                    <a:cs typeface="Gulim" pitchFamily="34" charset="-128"/>
                  </a:endParaRPr>
                </a:p>
              </p:txBody>
            </p:sp>
          </p:grpSp>
        </p:grpSp>
        <p:sp>
          <p:nvSpPr>
            <p:cNvPr id="61591" name="Rectangle 160"/>
            <p:cNvSpPr>
              <a:spLocks noChangeArrowheads="1"/>
            </p:cNvSpPr>
            <p:nvPr/>
          </p:nvSpPr>
          <p:spPr bwMode="auto">
            <a:xfrm>
              <a:off x="1918" y="2208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</p:grpSp>
      <p:grpSp>
        <p:nvGrpSpPr>
          <p:cNvPr id="61477" name="Group 161"/>
          <p:cNvGrpSpPr>
            <a:grpSpLocks/>
          </p:cNvGrpSpPr>
          <p:nvPr/>
        </p:nvGrpSpPr>
        <p:grpSpPr bwMode="auto">
          <a:xfrm>
            <a:off x="4556125" y="4176713"/>
            <a:ext cx="854075" cy="973137"/>
            <a:chOff x="1920" y="960"/>
            <a:chExt cx="538" cy="613"/>
          </a:xfrm>
        </p:grpSpPr>
        <p:sp>
          <p:nvSpPr>
            <p:cNvPr id="61576" name="Rectangle 162"/>
            <p:cNvSpPr>
              <a:spLocks noChangeArrowheads="1"/>
            </p:cNvSpPr>
            <p:nvPr/>
          </p:nvSpPr>
          <p:spPr bwMode="auto">
            <a:xfrm>
              <a:off x="2256" y="960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sp>
          <p:nvSpPr>
            <p:cNvPr id="61577" name="Rectangle 163"/>
            <p:cNvSpPr>
              <a:spLocks noChangeArrowheads="1"/>
            </p:cNvSpPr>
            <p:nvPr/>
          </p:nvSpPr>
          <p:spPr bwMode="auto">
            <a:xfrm>
              <a:off x="1920" y="960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grpSp>
          <p:nvGrpSpPr>
            <p:cNvPr id="61578" name="Group 164"/>
            <p:cNvGrpSpPr>
              <a:grpSpLocks/>
            </p:cNvGrpSpPr>
            <p:nvPr/>
          </p:nvGrpSpPr>
          <p:grpSpPr bwMode="auto">
            <a:xfrm>
              <a:off x="1958" y="971"/>
              <a:ext cx="500" cy="602"/>
              <a:chOff x="1958" y="971"/>
              <a:chExt cx="500" cy="602"/>
            </a:xfrm>
          </p:grpSpPr>
          <p:grpSp>
            <p:nvGrpSpPr>
              <p:cNvPr id="61579" name="Group 165"/>
              <p:cNvGrpSpPr>
                <a:grpSpLocks/>
              </p:cNvGrpSpPr>
              <p:nvPr/>
            </p:nvGrpSpPr>
            <p:grpSpPr bwMode="auto">
              <a:xfrm>
                <a:off x="1958" y="1061"/>
                <a:ext cx="448" cy="448"/>
                <a:chOff x="2368" y="1264"/>
                <a:chExt cx="448" cy="448"/>
              </a:xfrm>
            </p:grpSpPr>
            <p:grpSp>
              <p:nvGrpSpPr>
                <p:cNvPr id="61584" name="Group 166"/>
                <p:cNvGrpSpPr>
                  <a:grpSpLocks/>
                </p:cNvGrpSpPr>
                <p:nvPr/>
              </p:nvGrpSpPr>
              <p:grpSpPr bwMode="auto">
                <a:xfrm>
                  <a:off x="2368" y="1380"/>
                  <a:ext cx="448" cy="192"/>
                  <a:chOff x="2368" y="1380"/>
                  <a:chExt cx="448" cy="192"/>
                </a:xfrm>
              </p:grpSpPr>
              <p:sp>
                <p:nvSpPr>
                  <p:cNvPr id="61588" name="Line 167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380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1589" name="Line 168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572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1585" name="Group 169"/>
                <p:cNvGrpSpPr>
                  <a:grpSpLocks/>
                </p:cNvGrpSpPr>
                <p:nvPr/>
              </p:nvGrpSpPr>
              <p:grpSpPr bwMode="auto">
                <a:xfrm>
                  <a:off x="2508" y="1264"/>
                  <a:ext cx="192" cy="448"/>
                  <a:chOff x="2508" y="1264"/>
                  <a:chExt cx="192" cy="448"/>
                </a:xfrm>
              </p:grpSpPr>
              <p:sp>
                <p:nvSpPr>
                  <p:cNvPr id="61586" name="Line 170"/>
                  <p:cNvSpPr>
                    <a:spLocks noChangeShapeType="1"/>
                  </p:cNvSpPr>
                  <p:nvPr/>
                </p:nvSpPr>
                <p:spPr bwMode="auto">
                  <a:xfrm>
                    <a:off x="2700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1587" name="Line 171"/>
                  <p:cNvSpPr>
                    <a:spLocks noChangeShapeType="1"/>
                  </p:cNvSpPr>
                  <p:nvPr/>
                </p:nvSpPr>
                <p:spPr bwMode="auto">
                  <a:xfrm>
                    <a:off x="2508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61580" name="Rectangle 172"/>
              <p:cNvSpPr>
                <a:spLocks noChangeArrowheads="1"/>
              </p:cNvSpPr>
              <p:nvPr/>
            </p:nvSpPr>
            <p:spPr bwMode="auto">
              <a:xfrm>
                <a:off x="2112" y="1152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1581" name="Rectangle 173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1582" name="Rectangle 174"/>
              <p:cNvSpPr>
                <a:spLocks noChangeArrowheads="1"/>
              </p:cNvSpPr>
              <p:nvPr/>
            </p:nvSpPr>
            <p:spPr bwMode="auto">
              <a:xfrm>
                <a:off x="2064" y="971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1583" name="Rectangle 175"/>
              <p:cNvSpPr>
                <a:spLocks noChangeArrowheads="1"/>
              </p:cNvSpPr>
              <p:nvPr/>
            </p:nvSpPr>
            <p:spPr bwMode="auto">
              <a:xfrm>
                <a:off x="2256" y="1152"/>
                <a:ext cx="19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  <a:endParaRPr kumimoji="1" lang="en-US" sz="1800" b="1">
                  <a:latin typeface="Arial" charset="0"/>
                  <a:ea typeface="Gulim" pitchFamily="34" charset="-128"/>
                  <a:cs typeface="Gulim" pitchFamily="34" charset="-128"/>
                </a:endParaRPr>
              </a:p>
            </p:txBody>
          </p:sp>
        </p:grpSp>
      </p:grpSp>
      <p:sp>
        <p:nvSpPr>
          <p:cNvPr id="61478" name="Rectangle 176"/>
          <p:cNvSpPr>
            <a:spLocks noChangeArrowheads="1"/>
          </p:cNvSpPr>
          <p:nvPr/>
        </p:nvSpPr>
        <p:spPr bwMode="auto">
          <a:xfrm>
            <a:off x="4860925" y="4786313"/>
            <a:ext cx="3079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grpSp>
        <p:nvGrpSpPr>
          <p:cNvPr id="61479" name="Group 177"/>
          <p:cNvGrpSpPr>
            <a:grpSpLocks/>
          </p:cNvGrpSpPr>
          <p:nvPr/>
        </p:nvGrpSpPr>
        <p:grpSpPr bwMode="auto">
          <a:xfrm>
            <a:off x="5486400" y="4159250"/>
            <a:ext cx="854075" cy="973138"/>
            <a:chOff x="1920" y="960"/>
            <a:chExt cx="538" cy="613"/>
          </a:xfrm>
        </p:grpSpPr>
        <p:sp>
          <p:nvSpPr>
            <p:cNvPr id="61562" name="Rectangle 178"/>
            <p:cNvSpPr>
              <a:spLocks noChangeArrowheads="1"/>
            </p:cNvSpPr>
            <p:nvPr/>
          </p:nvSpPr>
          <p:spPr bwMode="auto">
            <a:xfrm>
              <a:off x="2256" y="960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sp>
          <p:nvSpPr>
            <p:cNvPr id="61563" name="Rectangle 179"/>
            <p:cNvSpPr>
              <a:spLocks noChangeArrowheads="1"/>
            </p:cNvSpPr>
            <p:nvPr/>
          </p:nvSpPr>
          <p:spPr bwMode="auto">
            <a:xfrm>
              <a:off x="1920" y="960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grpSp>
          <p:nvGrpSpPr>
            <p:cNvPr id="61564" name="Group 180"/>
            <p:cNvGrpSpPr>
              <a:grpSpLocks/>
            </p:cNvGrpSpPr>
            <p:nvPr/>
          </p:nvGrpSpPr>
          <p:grpSpPr bwMode="auto">
            <a:xfrm>
              <a:off x="1958" y="971"/>
              <a:ext cx="500" cy="602"/>
              <a:chOff x="1958" y="971"/>
              <a:chExt cx="500" cy="602"/>
            </a:xfrm>
          </p:grpSpPr>
          <p:grpSp>
            <p:nvGrpSpPr>
              <p:cNvPr id="61565" name="Group 181"/>
              <p:cNvGrpSpPr>
                <a:grpSpLocks/>
              </p:cNvGrpSpPr>
              <p:nvPr/>
            </p:nvGrpSpPr>
            <p:grpSpPr bwMode="auto">
              <a:xfrm>
                <a:off x="1958" y="1061"/>
                <a:ext cx="448" cy="448"/>
                <a:chOff x="2368" y="1264"/>
                <a:chExt cx="448" cy="448"/>
              </a:xfrm>
            </p:grpSpPr>
            <p:grpSp>
              <p:nvGrpSpPr>
                <p:cNvPr id="61570" name="Group 182"/>
                <p:cNvGrpSpPr>
                  <a:grpSpLocks/>
                </p:cNvGrpSpPr>
                <p:nvPr/>
              </p:nvGrpSpPr>
              <p:grpSpPr bwMode="auto">
                <a:xfrm>
                  <a:off x="2368" y="1380"/>
                  <a:ext cx="448" cy="192"/>
                  <a:chOff x="2368" y="1380"/>
                  <a:chExt cx="448" cy="192"/>
                </a:xfrm>
              </p:grpSpPr>
              <p:sp>
                <p:nvSpPr>
                  <p:cNvPr id="61574" name="Line 183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380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1575" name="Line 184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572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1571" name="Group 185"/>
                <p:cNvGrpSpPr>
                  <a:grpSpLocks/>
                </p:cNvGrpSpPr>
                <p:nvPr/>
              </p:nvGrpSpPr>
              <p:grpSpPr bwMode="auto">
                <a:xfrm>
                  <a:off x="2508" y="1264"/>
                  <a:ext cx="192" cy="448"/>
                  <a:chOff x="2508" y="1264"/>
                  <a:chExt cx="192" cy="448"/>
                </a:xfrm>
              </p:grpSpPr>
              <p:sp>
                <p:nvSpPr>
                  <p:cNvPr id="61572" name="Line 186"/>
                  <p:cNvSpPr>
                    <a:spLocks noChangeShapeType="1"/>
                  </p:cNvSpPr>
                  <p:nvPr/>
                </p:nvSpPr>
                <p:spPr bwMode="auto">
                  <a:xfrm>
                    <a:off x="2700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1573" name="Line 187"/>
                  <p:cNvSpPr>
                    <a:spLocks noChangeShapeType="1"/>
                  </p:cNvSpPr>
                  <p:nvPr/>
                </p:nvSpPr>
                <p:spPr bwMode="auto">
                  <a:xfrm>
                    <a:off x="2508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61566" name="Rectangle 188"/>
              <p:cNvSpPr>
                <a:spLocks noChangeArrowheads="1"/>
              </p:cNvSpPr>
              <p:nvPr/>
            </p:nvSpPr>
            <p:spPr bwMode="auto">
              <a:xfrm>
                <a:off x="2112" y="1152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1567" name="Rectangle 189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1568" name="Rectangle 190"/>
              <p:cNvSpPr>
                <a:spLocks noChangeArrowheads="1"/>
              </p:cNvSpPr>
              <p:nvPr/>
            </p:nvSpPr>
            <p:spPr bwMode="auto">
              <a:xfrm>
                <a:off x="2064" y="971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1569" name="Rectangle 191"/>
              <p:cNvSpPr>
                <a:spLocks noChangeArrowheads="1"/>
              </p:cNvSpPr>
              <p:nvPr/>
            </p:nvSpPr>
            <p:spPr bwMode="auto">
              <a:xfrm>
                <a:off x="2256" y="1152"/>
                <a:ext cx="19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  <a:endParaRPr kumimoji="1" lang="en-US" sz="1800" b="1">
                  <a:latin typeface="Arial" charset="0"/>
                  <a:ea typeface="Gulim" pitchFamily="34" charset="-128"/>
                  <a:cs typeface="Gulim" pitchFamily="34" charset="-128"/>
                </a:endParaRPr>
              </a:p>
            </p:txBody>
          </p:sp>
        </p:grpSp>
      </p:grpSp>
      <p:sp>
        <p:nvSpPr>
          <p:cNvPr id="61480" name="Rectangle 192"/>
          <p:cNvSpPr>
            <a:spLocks noChangeArrowheads="1"/>
          </p:cNvSpPr>
          <p:nvPr/>
        </p:nvSpPr>
        <p:spPr bwMode="auto">
          <a:xfrm>
            <a:off x="5791200" y="47688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sp>
        <p:nvSpPr>
          <p:cNvPr id="61481" name="Rectangle 193"/>
          <p:cNvSpPr>
            <a:spLocks noChangeArrowheads="1"/>
          </p:cNvSpPr>
          <p:nvPr/>
        </p:nvSpPr>
        <p:spPr bwMode="auto">
          <a:xfrm>
            <a:off x="4572000" y="4464050"/>
            <a:ext cx="3206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o</a:t>
            </a:r>
          </a:p>
        </p:txBody>
      </p:sp>
      <p:sp>
        <p:nvSpPr>
          <p:cNvPr id="61482" name="Rectangle 194"/>
          <p:cNvSpPr>
            <a:spLocks noChangeArrowheads="1"/>
          </p:cNvSpPr>
          <p:nvPr/>
        </p:nvSpPr>
        <p:spPr bwMode="auto">
          <a:xfrm>
            <a:off x="5486400" y="4768850"/>
            <a:ext cx="3206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o</a:t>
            </a:r>
          </a:p>
        </p:txBody>
      </p:sp>
      <p:sp>
        <p:nvSpPr>
          <p:cNvPr id="61483" name="Rectangle 195"/>
          <p:cNvSpPr>
            <a:spLocks noChangeArrowheads="1"/>
          </p:cNvSpPr>
          <p:nvPr/>
        </p:nvSpPr>
        <p:spPr bwMode="auto">
          <a:xfrm>
            <a:off x="762000" y="4845050"/>
            <a:ext cx="3206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o</a:t>
            </a:r>
          </a:p>
        </p:txBody>
      </p:sp>
      <p:sp>
        <p:nvSpPr>
          <p:cNvPr id="61484" name="Rectangle 196"/>
          <p:cNvSpPr>
            <a:spLocks noChangeArrowheads="1"/>
          </p:cNvSpPr>
          <p:nvPr/>
        </p:nvSpPr>
        <p:spPr bwMode="auto">
          <a:xfrm>
            <a:off x="2057400" y="4845050"/>
            <a:ext cx="3206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o</a:t>
            </a:r>
          </a:p>
        </p:txBody>
      </p:sp>
      <p:sp>
        <p:nvSpPr>
          <p:cNvPr id="61485" name="Rectangle 197"/>
          <p:cNvSpPr>
            <a:spLocks noChangeArrowheads="1"/>
          </p:cNvSpPr>
          <p:nvPr/>
        </p:nvSpPr>
        <p:spPr bwMode="auto">
          <a:xfrm>
            <a:off x="2590800" y="4540250"/>
            <a:ext cx="3206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o</a:t>
            </a:r>
          </a:p>
        </p:txBody>
      </p:sp>
      <p:sp>
        <p:nvSpPr>
          <p:cNvPr id="61486" name="Rectangle 198"/>
          <p:cNvSpPr>
            <a:spLocks noChangeArrowheads="1"/>
          </p:cNvSpPr>
          <p:nvPr/>
        </p:nvSpPr>
        <p:spPr bwMode="auto">
          <a:xfrm>
            <a:off x="3886200" y="4845050"/>
            <a:ext cx="3206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o</a:t>
            </a:r>
          </a:p>
        </p:txBody>
      </p:sp>
      <p:sp>
        <p:nvSpPr>
          <p:cNvPr id="61487" name="AutoShape 199"/>
          <p:cNvSpPr>
            <a:spLocks noChangeArrowheads="1"/>
          </p:cNvSpPr>
          <p:nvPr/>
        </p:nvSpPr>
        <p:spPr bwMode="auto">
          <a:xfrm>
            <a:off x="3886200" y="5149850"/>
            <a:ext cx="228600" cy="304800"/>
          </a:xfrm>
          <a:prstGeom prst="lightningBol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88" name="Rectangle 200"/>
          <p:cNvSpPr>
            <a:spLocks noChangeArrowheads="1"/>
          </p:cNvSpPr>
          <p:nvPr/>
        </p:nvSpPr>
        <p:spPr bwMode="auto">
          <a:xfrm>
            <a:off x="1295400" y="53784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sp>
        <p:nvSpPr>
          <p:cNvPr id="61489" name="Rectangle 201"/>
          <p:cNvSpPr>
            <a:spLocks noChangeArrowheads="1"/>
          </p:cNvSpPr>
          <p:nvPr/>
        </p:nvSpPr>
        <p:spPr bwMode="auto">
          <a:xfrm>
            <a:off x="762000" y="53784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grpSp>
        <p:nvGrpSpPr>
          <p:cNvPr id="61490" name="Group 202"/>
          <p:cNvGrpSpPr>
            <a:grpSpLocks/>
          </p:cNvGrpSpPr>
          <p:nvPr/>
        </p:nvGrpSpPr>
        <p:grpSpPr bwMode="auto">
          <a:xfrm>
            <a:off x="822325" y="5395913"/>
            <a:ext cx="793750" cy="955675"/>
            <a:chOff x="1958" y="971"/>
            <a:chExt cx="500" cy="602"/>
          </a:xfrm>
        </p:grpSpPr>
        <p:grpSp>
          <p:nvGrpSpPr>
            <p:cNvPr id="61551" name="Group 203"/>
            <p:cNvGrpSpPr>
              <a:grpSpLocks/>
            </p:cNvGrpSpPr>
            <p:nvPr/>
          </p:nvGrpSpPr>
          <p:grpSpPr bwMode="auto">
            <a:xfrm>
              <a:off x="1958" y="1061"/>
              <a:ext cx="448" cy="448"/>
              <a:chOff x="2368" y="1264"/>
              <a:chExt cx="448" cy="448"/>
            </a:xfrm>
          </p:grpSpPr>
          <p:grpSp>
            <p:nvGrpSpPr>
              <p:cNvPr id="61556" name="Group 204"/>
              <p:cNvGrpSpPr>
                <a:grpSpLocks/>
              </p:cNvGrpSpPr>
              <p:nvPr/>
            </p:nvGrpSpPr>
            <p:grpSpPr bwMode="auto">
              <a:xfrm>
                <a:off x="2368" y="1380"/>
                <a:ext cx="448" cy="192"/>
                <a:chOff x="2368" y="1380"/>
                <a:chExt cx="448" cy="192"/>
              </a:xfrm>
            </p:grpSpPr>
            <p:sp>
              <p:nvSpPr>
                <p:cNvPr id="61560" name="Line 205"/>
                <p:cNvSpPr>
                  <a:spLocks noChangeShapeType="1"/>
                </p:cNvSpPr>
                <p:nvPr/>
              </p:nvSpPr>
              <p:spPr bwMode="auto">
                <a:xfrm>
                  <a:off x="2368" y="1380"/>
                  <a:ext cx="44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561" name="Line 206"/>
                <p:cNvSpPr>
                  <a:spLocks noChangeShapeType="1"/>
                </p:cNvSpPr>
                <p:nvPr/>
              </p:nvSpPr>
              <p:spPr bwMode="auto">
                <a:xfrm>
                  <a:off x="2368" y="1572"/>
                  <a:ext cx="44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557" name="Group 207"/>
              <p:cNvGrpSpPr>
                <a:grpSpLocks/>
              </p:cNvGrpSpPr>
              <p:nvPr/>
            </p:nvGrpSpPr>
            <p:grpSpPr bwMode="auto">
              <a:xfrm>
                <a:off x="2508" y="1264"/>
                <a:ext cx="192" cy="448"/>
                <a:chOff x="2508" y="1264"/>
                <a:chExt cx="192" cy="448"/>
              </a:xfrm>
            </p:grpSpPr>
            <p:sp>
              <p:nvSpPr>
                <p:cNvPr id="61558" name="Line 208"/>
                <p:cNvSpPr>
                  <a:spLocks noChangeShapeType="1"/>
                </p:cNvSpPr>
                <p:nvPr/>
              </p:nvSpPr>
              <p:spPr bwMode="auto">
                <a:xfrm>
                  <a:off x="2700" y="1264"/>
                  <a:ext cx="0" cy="4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559" name="Line 209"/>
                <p:cNvSpPr>
                  <a:spLocks noChangeShapeType="1"/>
                </p:cNvSpPr>
                <p:nvPr/>
              </p:nvSpPr>
              <p:spPr bwMode="auto">
                <a:xfrm>
                  <a:off x="2508" y="1264"/>
                  <a:ext cx="0" cy="4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61552" name="Rectangle 210"/>
            <p:cNvSpPr>
              <a:spLocks noChangeArrowheads="1"/>
            </p:cNvSpPr>
            <p:nvPr/>
          </p:nvSpPr>
          <p:spPr bwMode="auto">
            <a:xfrm>
              <a:off x="2112" y="1152"/>
              <a:ext cx="202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o</a:t>
              </a:r>
            </a:p>
          </p:txBody>
        </p:sp>
        <p:sp>
          <p:nvSpPr>
            <p:cNvPr id="61553" name="Rectangle 211"/>
            <p:cNvSpPr>
              <a:spLocks noChangeArrowheads="1"/>
            </p:cNvSpPr>
            <p:nvPr/>
          </p:nvSpPr>
          <p:spPr bwMode="auto">
            <a:xfrm>
              <a:off x="2256" y="1344"/>
              <a:ext cx="202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o</a:t>
              </a:r>
            </a:p>
          </p:txBody>
        </p:sp>
        <p:sp>
          <p:nvSpPr>
            <p:cNvPr id="61554" name="Rectangle 212"/>
            <p:cNvSpPr>
              <a:spLocks noChangeArrowheads="1"/>
            </p:cNvSpPr>
            <p:nvPr/>
          </p:nvSpPr>
          <p:spPr bwMode="auto">
            <a:xfrm>
              <a:off x="2064" y="971"/>
              <a:ext cx="202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o</a:t>
              </a:r>
            </a:p>
          </p:txBody>
        </p:sp>
        <p:sp>
          <p:nvSpPr>
            <p:cNvPr id="61555" name="Rectangle 213"/>
            <p:cNvSpPr>
              <a:spLocks noChangeArrowheads="1"/>
            </p:cNvSpPr>
            <p:nvPr/>
          </p:nvSpPr>
          <p:spPr bwMode="auto">
            <a:xfrm>
              <a:off x="2256" y="1152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  <a:endParaRPr kumimoji="1" lang="en-US" sz="1800" b="1">
                <a:latin typeface="Arial" charset="0"/>
                <a:ea typeface="Gulim" pitchFamily="34" charset="-128"/>
                <a:cs typeface="Gulim" pitchFamily="34" charset="-128"/>
              </a:endParaRPr>
            </a:p>
          </p:txBody>
        </p:sp>
      </p:grpSp>
      <p:sp>
        <p:nvSpPr>
          <p:cNvPr id="61491" name="Rectangle 214"/>
          <p:cNvSpPr>
            <a:spLocks noChangeArrowheads="1"/>
          </p:cNvSpPr>
          <p:nvPr/>
        </p:nvSpPr>
        <p:spPr bwMode="auto">
          <a:xfrm>
            <a:off x="762000" y="56832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sp>
        <p:nvSpPr>
          <p:cNvPr id="61492" name="Rectangle 215"/>
          <p:cNvSpPr>
            <a:spLocks noChangeArrowheads="1"/>
          </p:cNvSpPr>
          <p:nvPr/>
        </p:nvSpPr>
        <p:spPr bwMode="auto">
          <a:xfrm>
            <a:off x="762000" y="5988050"/>
            <a:ext cx="3206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o</a:t>
            </a:r>
          </a:p>
        </p:txBody>
      </p:sp>
      <p:sp>
        <p:nvSpPr>
          <p:cNvPr id="61493" name="Rectangle 216"/>
          <p:cNvSpPr>
            <a:spLocks noChangeArrowheads="1"/>
          </p:cNvSpPr>
          <p:nvPr/>
        </p:nvSpPr>
        <p:spPr bwMode="auto">
          <a:xfrm>
            <a:off x="1066800" y="59880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sp>
        <p:nvSpPr>
          <p:cNvPr id="61494" name="Rectangle 217"/>
          <p:cNvSpPr>
            <a:spLocks noChangeArrowheads="1"/>
          </p:cNvSpPr>
          <p:nvPr/>
        </p:nvSpPr>
        <p:spPr bwMode="auto">
          <a:xfrm>
            <a:off x="4572000" y="59880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sp>
        <p:nvSpPr>
          <p:cNvPr id="61495" name="Rectangle 218"/>
          <p:cNvSpPr>
            <a:spLocks noChangeArrowheads="1"/>
          </p:cNvSpPr>
          <p:nvPr/>
        </p:nvSpPr>
        <p:spPr bwMode="auto">
          <a:xfrm>
            <a:off x="3121025" y="59880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grpSp>
        <p:nvGrpSpPr>
          <p:cNvPr id="61496" name="Group 238"/>
          <p:cNvGrpSpPr>
            <a:grpSpLocks/>
          </p:cNvGrpSpPr>
          <p:nvPr/>
        </p:nvGrpSpPr>
        <p:grpSpPr bwMode="auto">
          <a:xfrm>
            <a:off x="2803525" y="5378450"/>
            <a:ext cx="854075" cy="973138"/>
            <a:chOff x="1896" y="1824"/>
            <a:chExt cx="538" cy="613"/>
          </a:xfrm>
        </p:grpSpPr>
        <p:grpSp>
          <p:nvGrpSpPr>
            <p:cNvPr id="61535" name="Group 239"/>
            <p:cNvGrpSpPr>
              <a:grpSpLocks/>
            </p:cNvGrpSpPr>
            <p:nvPr/>
          </p:nvGrpSpPr>
          <p:grpSpPr bwMode="auto">
            <a:xfrm>
              <a:off x="1896" y="1824"/>
              <a:ext cx="538" cy="613"/>
              <a:chOff x="1920" y="960"/>
              <a:chExt cx="538" cy="613"/>
            </a:xfrm>
          </p:grpSpPr>
          <p:sp>
            <p:nvSpPr>
              <p:cNvPr id="61537" name="Rectangle 240"/>
              <p:cNvSpPr>
                <a:spLocks noChangeArrowheads="1"/>
              </p:cNvSpPr>
              <p:nvPr/>
            </p:nvSpPr>
            <p:spPr bwMode="auto">
              <a:xfrm>
                <a:off x="2256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sp>
            <p:nvSpPr>
              <p:cNvPr id="61538" name="Rectangle 241"/>
              <p:cNvSpPr>
                <a:spLocks noChangeArrowheads="1"/>
              </p:cNvSpPr>
              <p:nvPr/>
            </p:nvSpPr>
            <p:spPr bwMode="auto">
              <a:xfrm>
                <a:off x="1920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grpSp>
            <p:nvGrpSpPr>
              <p:cNvPr id="61539" name="Group 242"/>
              <p:cNvGrpSpPr>
                <a:grpSpLocks/>
              </p:cNvGrpSpPr>
              <p:nvPr/>
            </p:nvGrpSpPr>
            <p:grpSpPr bwMode="auto">
              <a:xfrm>
                <a:off x="1958" y="971"/>
                <a:ext cx="500" cy="602"/>
                <a:chOff x="1958" y="971"/>
                <a:chExt cx="500" cy="602"/>
              </a:xfrm>
            </p:grpSpPr>
            <p:grpSp>
              <p:nvGrpSpPr>
                <p:cNvPr id="61540" name="Group 243"/>
                <p:cNvGrpSpPr>
                  <a:grpSpLocks/>
                </p:cNvGrpSpPr>
                <p:nvPr/>
              </p:nvGrpSpPr>
              <p:grpSpPr bwMode="auto">
                <a:xfrm>
                  <a:off x="1958" y="1061"/>
                  <a:ext cx="448" cy="448"/>
                  <a:chOff x="2368" y="1264"/>
                  <a:chExt cx="448" cy="448"/>
                </a:xfrm>
              </p:grpSpPr>
              <p:grpSp>
                <p:nvGrpSpPr>
                  <p:cNvPr id="61545" name="Group 244"/>
                  <p:cNvGrpSpPr>
                    <a:grpSpLocks/>
                  </p:cNvGrpSpPr>
                  <p:nvPr/>
                </p:nvGrpSpPr>
                <p:grpSpPr bwMode="auto">
                  <a:xfrm>
                    <a:off x="2368" y="1380"/>
                    <a:ext cx="448" cy="192"/>
                    <a:chOff x="2368" y="1380"/>
                    <a:chExt cx="448" cy="192"/>
                  </a:xfrm>
                </p:grpSpPr>
                <p:sp>
                  <p:nvSpPr>
                    <p:cNvPr id="61549" name="Line 24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380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550" name="Line 24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572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1546" name="Group 247"/>
                  <p:cNvGrpSpPr>
                    <a:grpSpLocks/>
                  </p:cNvGrpSpPr>
                  <p:nvPr/>
                </p:nvGrpSpPr>
                <p:grpSpPr bwMode="auto">
                  <a:xfrm>
                    <a:off x="2508" y="1264"/>
                    <a:ext cx="192" cy="448"/>
                    <a:chOff x="2508" y="1264"/>
                    <a:chExt cx="192" cy="448"/>
                  </a:xfrm>
                </p:grpSpPr>
                <p:sp>
                  <p:nvSpPr>
                    <p:cNvPr id="61547" name="Line 24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00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1548" name="Line 24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08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61541" name="Rectangle 250"/>
                <p:cNvSpPr>
                  <a:spLocks noChangeArrowheads="1"/>
                </p:cNvSpPr>
                <p:nvPr/>
              </p:nvSpPr>
              <p:spPr bwMode="auto">
                <a:xfrm>
                  <a:off x="2112" y="1152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1542" name="Rectangle 251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1543" name="Rectangle 252"/>
                <p:cNvSpPr>
                  <a:spLocks noChangeArrowheads="1"/>
                </p:cNvSpPr>
                <p:nvPr/>
              </p:nvSpPr>
              <p:spPr bwMode="auto">
                <a:xfrm>
                  <a:off x="2064" y="971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1544" name="Rectangle 253"/>
                <p:cNvSpPr>
                  <a:spLocks noChangeArrowheads="1"/>
                </p:cNvSpPr>
                <p:nvPr/>
              </p:nvSpPr>
              <p:spPr bwMode="auto">
                <a:xfrm>
                  <a:off x="2256" y="1152"/>
                  <a:ext cx="19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1" hangingPunct="1"/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x</a:t>
                  </a:r>
                  <a:endParaRPr kumimoji="1" lang="en-US" sz="1800" b="1">
                    <a:latin typeface="Arial" charset="0"/>
                    <a:ea typeface="Gulim" pitchFamily="34" charset="-128"/>
                    <a:cs typeface="Gulim" pitchFamily="34" charset="-128"/>
                  </a:endParaRPr>
                </a:p>
              </p:txBody>
            </p:sp>
          </p:grpSp>
        </p:grpSp>
        <p:sp>
          <p:nvSpPr>
            <p:cNvPr id="61536" name="Rectangle 254"/>
            <p:cNvSpPr>
              <a:spLocks noChangeArrowheads="1"/>
            </p:cNvSpPr>
            <p:nvPr/>
          </p:nvSpPr>
          <p:spPr bwMode="auto">
            <a:xfrm>
              <a:off x="1918" y="2208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</p:grpSp>
      <p:sp>
        <p:nvSpPr>
          <p:cNvPr id="61497" name="Rectangle 255"/>
          <p:cNvSpPr>
            <a:spLocks noChangeArrowheads="1"/>
          </p:cNvSpPr>
          <p:nvPr/>
        </p:nvSpPr>
        <p:spPr bwMode="auto">
          <a:xfrm>
            <a:off x="2803525" y="5683250"/>
            <a:ext cx="3206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o</a:t>
            </a:r>
          </a:p>
        </p:txBody>
      </p:sp>
      <p:grpSp>
        <p:nvGrpSpPr>
          <p:cNvPr id="61498" name="Group 256"/>
          <p:cNvGrpSpPr>
            <a:grpSpLocks/>
          </p:cNvGrpSpPr>
          <p:nvPr/>
        </p:nvGrpSpPr>
        <p:grpSpPr bwMode="auto">
          <a:xfrm>
            <a:off x="4572000" y="5378450"/>
            <a:ext cx="854075" cy="973138"/>
            <a:chOff x="1920" y="960"/>
            <a:chExt cx="538" cy="613"/>
          </a:xfrm>
        </p:grpSpPr>
        <p:sp>
          <p:nvSpPr>
            <p:cNvPr id="61521" name="Rectangle 257"/>
            <p:cNvSpPr>
              <a:spLocks noChangeArrowheads="1"/>
            </p:cNvSpPr>
            <p:nvPr/>
          </p:nvSpPr>
          <p:spPr bwMode="auto">
            <a:xfrm>
              <a:off x="2256" y="960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sp>
          <p:nvSpPr>
            <p:cNvPr id="61522" name="Rectangle 258"/>
            <p:cNvSpPr>
              <a:spLocks noChangeArrowheads="1"/>
            </p:cNvSpPr>
            <p:nvPr/>
          </p:nvSpPr>
          <p:spPr bwMode="auto">
            <a:xfrm>
              <a:off x="1920" y="960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grpSp>
          <p:nvGrpSpPr>
            <p:cNvPr id="61523" name="Group 259"/>
            <p:cNvGrpSpPr>
              <a:grpSpLocks/>
            </p:cNvGrpSpPr>
            <p:nvPr/>
          </p:nvGrpSpPr>
          <p:grpSpPr bwMode="auto">
            <a:xfrm>
              <a:off x="1958" y="971"/>
              <a:ext cx="500" cy="602"/>
              <a:chOff x="1958" y="971"/>
              <a:chExt cx="500" cy="602"/>
            </a:xfrm>
          </p:grpSpPr>
          <p:grpSp>
            <p:nvGrpSpPr>
              <p:cNvPr id="61524" name="Group 260"/>
              <p:cNvGrpSpPr>
                <a:grpSpLocks/>
              </p:cNvGrpSpPr>
              <p:nvPr/>
            </p:nvGrpSpPr>
            <p:grpSpPr bwMode="auto">
              <a:xfrm>
                <a:off x="1958" y="1061"/>
                <a:ext cx="448" cy="448"/>
                <a:chOff x="2368" y="1264"/>
                <a:chExt cx="448" cy="448"/>
              </a:xfrm>
            </p:grpSpPr>
            <p:grpSp>
              <p:nvGrpSpPr>
                <p:cNvPr id="61529" name="Group 261"/>
                <p:cNvGrpSpPr>
                  <a:grpSpLocks/>
                </p:cNvGrpSpPr>
                <p:nvPr/>
              </p:nvGrpSpPr>
              <p:grpSpPr bwMode="auto">
                <a:xfrm>
                  <a:off x="2368" y="1380"/>
                  <a:ext cx="448" cy="192"/>
                  <a:chOff x="2368" y="1380"/>
                  <a:chExt cx="448" cy="192"/>
                </a:xfrm>
              </p:grpSpPr>
              <p:sp>
                <p:nvSpPr>
                  <p:cNvPr id="61533" name="Line 262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380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1534" name="Line 263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572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1530" name="Group 264"/>
                <p:cNvGrpSpPr>
                  <a:grpSpLocks/>
                </p:cNvGrpSpPr>
                <p:nvPr/>
              </p:nvGrpSpPr>
              <p:grpSpPr bwMode="auto">
                <a:xfrm>
                  <a:off x="2508" y="1264"/>
                  <a:ext cx="192" cy="448"/>
                  <a:chOff x="2508" y="1264"/>
                  <a:chExt cx="192" cy="448"/>
                </a:xfrm>
              </p:grpSpPr>
              <p:sp>
                <p:nvSpPr>
                  <p:cNvPr id="61531" name="Line 265"/>
                  <p:cNvSpPr>
                    <a:spLocks noChangeShapeType="1"/>
                  </p:cNvSpPr>
                  <p:nvPr/>
                </p:nvSpPr>
                <p:spPr bwMode="auto">
                  <a:xfrm>
                    <a:off x="2700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1532" name="Line 266"/>
                  <p:cNvSpPr>
                    <a:spLocks noChangeShapeType="1"/>
                  </p:cNvSpPr>
                  <p:nvPr/>
                </p:nvSpPr>
                <p:spPr bwMode="auto">
                  <a:xfrm>
                    <a:off x="2508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61525" name="Rectangle 267"/>
              <p:cNvSpPr>
                <a:spLocks noChangeArrowheads="1"/>
              </p:cNvSpPr>
              <p:nvPr/>
            </p:nvSpPr>
            <p:spPr bwMode="auto">
              <a:xfrm>
                <a:off x="2112" y="1152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1526" name="Rectangle 268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1527" name="Rectangle 269"/>
              <p:cNvSpPr>
                <a:spLocks noChangeArrowheads="1"/>
              </p:cNvSpPr>
              <p:nvPr/>
            </p:nvSpPr>
            <p:spPr bwMode="auto">
              <a:xfrm>
                <a:off x="2064" y="971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1528" name="Rectangle 270"/>
              <p:cNvSpPr>
                <a:spLocks noChangeArrowheads="1"/>
              </p:cNvSpPr>
              <p:nvPr/>
            </p:nvSpPr>
            <p:spPr bwMode="auto">
              <a:xfrm>
                <a:off x="2256" y="1152"/>
                <a:ext cx="19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  <a:endParaRPr kumimoji="1" lang="en-US" sz="1800" b="1">
                  <a:latin typeface="Arial" charset="0"/>
                  <a:ea typeface="Gulim" pitchFamily="34" charset="-128"/>
                  <a:cs typeface="Gulim" pitchFamily="34" charset="-128"/>
                </a:endParaRPr>
              </a:p>
            </p:txBody>
          </p:sp>
        </p:grpSp>
      </p:grpSp>
      <p:sp>
        <p:nvSpPr>
          <p:cNvPr id="61499" name="Rectangle 271"/>
          <p:cNvSpPr>
            <a:spLocks noChangeArrowheads="1"/>
          </p:cNvSpPr>
          <p:nvPr/>
        </p:nvSpPr>
        <p:spPr bwMode="auto">
          <a:xfrm>
            <a:off x="4876800" y="59880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sp>
        <p:nvSpPr>
          <p:cNvPr id="61500" name="Rectangle 272"/>
          <p:cNvSpPr>
            <a:spLocks noChangeArrowheads="1"/>
          </p:cNvSpPr>
          <p:nvPr/>
        </p:nvSpPr>
        <p:spPr bwMode="auto">
          <a:xfrm>
            <a:off x="4587875" y="5665788"/>
            <a:ext cx="3206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o</a:t>
            </a:r>
          </a:p>
        </p:txBody>
      </p:sp>
      <p:sp>
        <p:nvSpPr>
          <p:cNvPr id="61501" name="Rectangle 273"/>
          <p:cNvSpPr>
            <a:spLocks noChangeArrowheads="1"/>
          </p:cNvSpPr>
          <p:nvPr/>
        </p:nvSpPr>
        <p:spPr bwMode="auto">
          <a:xfrm>
            <a:off x="5638800" y="5700713"/>
            <a:ext cx="3079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sp>
        <p:nvSpPr>
          <p:cNvPr id="61502" name="AutoShape 274"/>
          <p:cNvSpPr>
            <a:spLocks noChangeArrowheads="1"/>
          </p:cNvSpPr>
          <p:nvPr/>
        </p:nvSpPr>
        <p:spPr bwMode="auto">
          <a:xfrm>
            <a:off x="4876800" y="6292850"/>
            <a:ext cx="228600" cy="228600"/>
          </a:xfrm>
          <a:custGeom>
            <a:avLst/>
            <a:gdLst>
              <a:gd name="T0" fmla="*/ 1209675 w 21600"/>
              <a:gd name="T1" fmla="*/ 0 h 21600"/>
              <a:gd name="T2" fmla="*/ 354277 w 21600"/>
              <a:gd name="T3" fmla="*/ 354277 h 21600"/>
              <a:gd name="T4" fmla="*/ 0 w 21600"/>
              <a:gd name="T5" fmla="*/ 1209675 h 21600"/>
              <a:gd name="T6" fmla="*/ 354277 w 21600"/>
              <a:gd name="T7" fmla="*/ 2065073 h 21600"/>
              <a:gd name="T8" fmla="*/ 1209675 w 21600"/>
              <a:gd name="T9" fmla="*/ 2419350 h 21600"/>
              <a:gd name="T10" fmla="*/ 2065073 w 21600"/>
              <a:gd name="T11" fmla="*/ 2065073 h 21600"/>
              <a:gd name="T12" fmla="*/ 2419350 w 21600"/>
              <a:gd name="T13" fmla="*/ 1209675 h 21600"/>
              <a:gd name="T14" fmla="*/ 2065073 w 21600"/>
              <a:gd name="T15" fmla="*/ 35427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1503" name="Group 275"/>
          <p:cNvGrpSpPr>
            <a:grpSpLocks/>
          </p:cNvGrpSpPr>
          <p:nvPr/>
        </p:nvGrpSpPr>
        <p:grpSpPr bwMode="auto">
          <a:xfrm>
            <a:off x="5638800" y="5395913"/>
            <a:ext cx="854075" cy="973137"/>
            <a:chOff x="1920" y="960"/>
            <a:chExt cx="538" cy="613"/>
          </a:xfrm>
        </p:grpSpPr>
        <p:sp>
          <p:nvSpPr>
            <p:cNvPr id="61507" name="Rectangle 276"/>
            <p:cNvSpPr>
              <a:spLocks noChangeArrowheads="1"/>
            </p:cNvSpPr>
            <p:nvPr/>
          </p:nvSpPr>
          <p:spPr bwMode="auto">
            <a:xfrm>
              <a:off x="2256" y="960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sp>
          <p:nvSpPr>
            <p:cNvPr id="61508" name="Rectangle 277"/>
            <p:cNvSpPr>
              <a:spLocks noChangeArrowheads="1"/>
            </p:cNvSpPr>
            <p:nvPr/>
          </p:nvSpPr>
          <p:spPr bwMode="auto">
            <a:xfrm>
              <a:off x="1920" y="960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grpSp>
          <p:nvGrpSpPr>
            <p:cNvPr id="61509" name="Group 278"/>
            <p:cNvGrpSpPr>
              <a:grpSpLocks/>
            </p:cNvGrpSpPr>
            <p:nvPr/>
          </p:nvGrpSpPr>
          <p:grpSpPr bwMode="auto">
            <a:xfrm>
              <a:off x="1958" y="971"/>
              <a:ext cx="500" cy="602"/>
              <a:chOff x="1958" y="971"/>
              <a:chExt cx="500" cy="602"/>
            </a:xfrm>
          </p:grpSpPr>
          <p:grpSp>
            <p:nvGrpSpPr>
              <p:cNvPr id="61510" name="Group 279"/>
              <p:cNvGrpSpPr>
                <a:grpSpLocks/>
              </p:cNvGrpSpPr>
              <p:nvPr/>
            </p:nvGrpSpPr>
            <p:grpSpPr bwMode="auto">
              <a:xfrm>
                <a:off x="1958" y="1061"/>
                <a:ext cx="448" cy="448"/>
                <a:chOff x="2368" y="1264"/>
                <a:chExt cx="448" cy="448"/>
              </a:xfrm>
            </p:grpSpPr>
            <p:grpSp>
              <p:nvGrpSpPr>
                <p:cNvPr id="61515" name="Group 280"/>
                <p:cNvGrpSpPr>
                  <a:grpSpLocks/>
                </p:cNvGrpSpPr>
                <p:nvPr/>
              </p:nvGrpSpPr>
              <p:grpSpPr bwMode="auto">
                <a:xfrm>
                  <a:off x="2368" y="1380"/>
                  <a:ext cx="448" cy="192"/>
                  <a:chOff x="2368" y="1380"/>
                  <a:chExt cx="448" cy="192"/>
                </a:xfrm>
              </p:grpSpPr>
              <p:sp>
                <p:nvSpPr>
                  <p:cNvPr id="61519" name="Line 281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380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1520" name="Line 282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572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1516" name="Group 283"/>
                <p:cNvGrpSpPr>
                  <a:grpSpLocks/>
                </p:cNvGrpSpPr>
                <p:nvPr/>
              </p:nvGrpSpPr>
              <p:grpSpPr bwMode="auto">
                <a:xfrm>
                  <a:off x="2508" y="1264"/>
                  <a:ext cx="192" cy="448"/>
                  <a:chOff x="2508" y="1264"/>
                  <a:chExt cx="192" cy="448"/>
                </a:xfrm>
              </p:grpSpPr>
              <p:sp>
                <p:nvSpPr>
                  <p:cNvPr id="61517" name="Line 284"/>
                  <p:cNvSpPr>
                    <a:spLocks noChangeShapeType="1"/>
                  </p:cNvSpPr>
                  <p:nvPr/>
                </p:nvSpPr>
                <p:spPr bwMode="auto">
                  <a:xfrm>
                    <a:off x="2700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1518" name="Line 285"/>
                  <p:cNvSpPr>
                    <a:spLocks noChangeShapeType="1"/>
                  </p:cNvSpPr>
                  <p:nvPr/>
                </p:nvSpPr>
                <p:spPr bwMode="auto">
                  <a:xfrm>
                    <a:off x="2508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61511" name="Rectangle 286"/>
              <p:cNvSpPr>
                <a:spLocks noChangeArrowheads="1"/>
              </p:cNvSpPr>
              <p:nvPr/>
            </p:nvSpPr>
            <p:spPr bwMode="auto">
              <a:xfrm>
                <a:off x="2112" y="1152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1512" name="Rectangle 287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1513" name="Rectangle 288"/>
              <p:cNvSpPr>
                <a:spLocks noChangeArrowheads="1"/>
              </p:cNvSpPr>
              <p:nvPr/>
            </p:nvSpPr>
            <p:spPr bwMode="auto">
              <a:xfrm>
                <a:off x="2064" y="971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1514" name="Rectangle 289"/>
              <p:cNvSpPr>
                <a:spLocks noChangeArrowheads="1"/>
              </p:cNvSpPr>
              <p:nvPr/>
            </p:nvSpPr>
            <p:spPr bwMode="auto">
              <a:xfrm>
                <a:off x="2256" y="1152"/>
                <a:ext cx="19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  <a:endParaRPr kumimoji="1" lang="en-US" sz="1800" b="1">
                  <a:latin typeface="Arial" charset="0"/>
                  <a:ea typeface="Gulim" pitchFamily="34" charset="-128"/>
                  <a:cs typeface="Gulim" pitchFamily="34" charset="-128"/>
                </a:endParaRPr>
              </a:p>
            </p:txBody>
          </p:sp>
        </p:grpSp>
      </p:grpSp>
      <p:sp>
        <p:nvSpPr>
          <p:cNvPr id="61504" name="Rectangle 290"/>
          <p:cNvSpPr>
            <a:spLocks noChangeArrowheads="1"/>
          </p:cNvSpPr>
          <p:nvPr/>
        </p:nvSpPr>
        <p:spPr bwMode="auto">
          <a:xfrm>
            <a:off x="5943600" y="6005513"/>
            <a:ext cx="3079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sp>
        <p:nvSpPr>
          <p:cNvPr id="61505" name="Rectangle 291"/>
          <p:cNvSpPr>
            <a:spLocks noChangeArrowheads="1"/>
          </p:cNvSpPr>
          <p:nvPr/>
        </p:nvSpPr>
        <p:spPr bwMode="auto">
          <a:xfrm>
            <a:off x="5638800" y="6005513"/>
            <a:ext cx="3206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o</a:t>
            </a:r>
          </a:p>
        </p:txBody>
      </p:sp>
      <p:sp>
        <p:nvSpPr>
          <p:cNvPr id="61506" name="AutoShape 293"/>
          <p:cNvSpPr>
            <a:spLocks noChangeArrowheads="1"/>
          </p:cNvSpPr>
          <p:nvPr/>
        </p:nvSpPr>
        <p:spPr bwMode="auto">
          <a:xfrm>
            <a:off x="2133600" y="5257800"/>
            <a:ext cx="228600" cy="304800"/>
          </a:xfrm>
          <a:prstGeom prst="lightningBol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4" name="TextBox 273"/>
          <p:cNvSpPr txBox="1"/>
          <p:nvPr/>
        </p:nvSpPr>
        <p:spPr>
          <a:xfrm>
            <a:off x="471357" y="2396208"/>
            <a:ext cx="1571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0" y="3740165"/>
            <a:ext cx="1571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MIN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-332051" y="5128132"/>
            <a:ext cx="1571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562302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7C2A065-06A5-B547-95B4-E7B207D90CF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2468" name="Rectangle 273"/>
          <p:cNvSpPr>
            <a:spLocks noChangeArrowheads="1"/>
          </p:cNvSpPr>
          <p:nvPr/>
        </p:nvSpPr>
        <p:spPr bwMode="auto">
          <a:xfrm>
            <a:off x="3581400" y="6324600"/>
            <a:ext cx="2057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good move?</a:t>
            </a:r>
          </a:p>
        </p:txBody>
      </p:sp>
      <p:sp>
        <p:nvSpPr>
          <p:cNvPr id="62470" name="Line 4"/>
          <p:cNvSpPr>
            <a:spLocks noChangeShapeType="1"/>
          </p:cNvSpPr>
          <p:nvPr/>
        </p:nvSpPr>
        <p:spPr bwMode="auto">
          <a:xfrm>
            <a:off x="3951288" y="2700338"/>
            <a:ext cx="476250" cy="349250"/>
          </a:xfrm>
          <a:prstGeom prst="line">
            <a:avLst/>
          </a:prstGeom>
          <a:noFill/>
          <a:ln w="57150" cmpd="sng">
            <a:solidFill>
              <a:srgbClr val="006600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71" name="Line 5"/>
          <p:cNvSpPr>
            <a:spLocks noChangeShapeType="1"/>
          </p:cNvSpPr>
          <p:nvPr/>
        </p:nvSpPr>
        <p:spPr bwMode="auto">
          <a:xfrm>
            <a:off x="3502025" y="2700338"/>
            <a:ext cx="0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72" name="Line 6"/>
          <p:cNvSpPr>
            <a:spLocks noChangeShapeType="1"/>
          </p:cNvSpPr>
          <p:nvPr/>
        </p:nvSpPr>
        <p:spPr bwMode="auto">
          <a:xfrm flipH="1">
            <a:off x="2555875" y="2617788"/>
            <a:ext cx="576263" cy="360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73" name="Line 7"/>
          <p:cNvSpPr>
            <a:spLocks noChangeShapeType="1"/>
          </p:cNvSpPr>
          <p:nvPr/>
        </p:nvSpPr>
        <p:spPr bwMode="auto">
          <a:xfrm flipH="1">
            <a:off x="1323975" y="4052888"/>
            <a:ext cx="908050" cy="196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74" name="Line 8"/>
          <p:cNvSpPr>
            <a:spLocks noChangeShapeType="1"/>
          </p:cNvSpPr>
          <p:nvPr/>
        </p:nvSpPr>
        <p:spPr bwMode="auto">
          <a:xfrm flipH="1">
            <a:off x="2162175" y="4071938"/>
            <a:ext cx="8890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75" name="Line 9"/>
          <p:cNvSpPr>
            <a:spLocks noChangeShapeType="1"/>
          </p:cNvSpPr>
          <p:nvPr/>
        </p:nvSpPr>
        <p:spPr bwMode="auto">
          <a:xfrm flipH="1">
            <a:off x="3048000" y="3989388"/>
            <a:ext cx="304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76" name="Line 10"/>
          <p:cNvSpPr>
            <a:spLocks noChangeShapeType="1"/>
          </p:cNvSpPr>
          <p:nvPr/>
        </p:nvSpPr>
        <p:spPr bwMode="auto">
          <a:xfrm>
            <a:off x="3581400" y="3989388"/>
            <a:ext cx="3810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77" name="Line 11"/>
          <p:cNvSpPr>
            <a:spLocks noChangeShapeType="1"/>
          </p:cNvSpPr>
          <p:nvPr/>
        </p:nvSpPr>
        <p:spPr bwMode="auto">
          <a:xfrm>
            <a:off x="4419600" y="3989388"/>
            <a:ext cx="15240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78" name="Line 12"/>
          <p:cNvSpPr>
            <a:spLocks noChangeShapeType="1"/>
          </p:cNvSpPr>
          <p:nvPr/>
        </p:nvSpPr>
        <p:spPr bwMode="auto">
          <a:xfrm>
            <a:off x="4419600" y="3989388"/>
            <a:ext cx="5334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79" name="Line 13"/>
          <p:cNvSpPr>
            <a:spLocks noChangeShapeType="1"/>
          </p:cNvSpPr>
          <p:nvPr/>
        </p:nvSpPr>
        <p:spPr bwMode="auto">
          <a:xfrm>
            <a:off x="1295400" y="5132388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80" name="Line 14"/>
          <p:cNvSpPr>
            <a:spLocks noChangeShapeType="1"/>
          </p:cNvSpPr>
          <p:nvPr/>
        </p:nvSpPr>
        <p:spPr bwMode="auto">
          <a:xfrm>
            <a:off x="3200400" y="5132388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81" name="Line 15"/>
          <p:cNvSpPr>
            <a:spLocks noChangeShapeType="1"/>
          </p:cNvSpPr>
          <p:nvPr/>
        </p:nvSpPr>
        <p:spPr bwMode="auto">
          <a:xfrm>
            <a:off x="5105400" y="5132388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82" name="Line 16"/>
          <p:cNvSpPr>
            <a:spLocks noChangeShapeType="1"/>
          </p:cNvSpPr>
          <p:nvPr/>
        </p:nvSpPr>
        <p:spPr bwMode="auto">
          <a:xfrm>
            <a:off x="6019800" y="5132388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83" name="AutoShape 17"/>
          <p:cNvSpPr>
            <a:spLocks noChangeArrowheads="1"/>
          </p:cNvSpPr>
          <p:nvPr/>
        </p:nvSpPr>
        <p:spPr bwMode="auto">
          <a:xfrm>
            <a:off x="6400800" y="2254250"/>
            <a:ext cx="304800" cy="304800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84" name="AutoShape 18"/>
          <p:cNvSpPr>
            <a:spLocks noChangeArrowheads="1"/>
          </p:cNvSpPr>
          <p:nvPr/>
        </p:nvSpPr>
        <p:spPr bwMode="auto">
          <a:xfrm>
            <a:off x="6477000" y="2711450"/>
            <a:ext cx="228600" cy="304800"/>
          </a:xfrm>
          <a:prstGeom prst="lightningBol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85" name="AutoShape 19"/>
          <p:cNvSpPr>
            <a:spLocks noChangeArrowheads="1"/>
          </p:cNvSpPr>
          <p:nvPr/>
        </p:nvSpPr>
        <p:spPr bwMode="auto">
          <a:xfrm>
            <a:off x="6477000" y="3157538"/>
            <a:ext cx="228600" cy="228600"/>
          </a:xfrm>
          <a:custGeom>
            <a:avLst/>
            <a:gdLst>
              <a:gd name="T0" fmla="*/ 1209675 w 21600"/>
              <a:gd name="T1" fmla="*/ 0 h 21600"/>
              <a:gd name="T2" fmla="*/ 354277 w 21600"/>
              <a:gd name="T3" fmla="*/ 354277 h 21600"/>
              <a:gd name="T4" fmla="*/ 0 w 21600"/>
              <a:gd name="T5" fmla="*/ 1209675 h 21600"/>
              <a:gd name="T6" fmla="*/ 354277 w 21600"/>
              <a:gd name="T7" fmla="*/ 2065073 h 21600"/>
              <a:gd name="T8" fmla="*/ 1209675 w 21600"/>
              <a:gd name="T9" fmla="*/ 2419350 h 21600"/>
              <a:gd name="T10" fmla="*/ 2065073 w 21600"/>
              <a:gd name="T11" fmla="*/ 2065073 h 21600"/>
              <a:gd name="T12" fmla="*/ 2419350 w 21600"/>
              <a:gd name="T13" fmla="*/ 1209675 h 21600"/>
              <a:gd name="T14" fmla="*/ 2065073 w 21600"/>
              <a:gd name="T15" fmla="*/ 35427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86" name="Text Box 20"/>
          <p:cNvSpPr txBox="1">
            <a:spLocks noChangeArrowheads="1"/>
          </p:cNvSpPr>
          <p:nvPr/>
        </p:nvSpPr>
        <p:spPr bwMode="auto">
          <a:xfrm>
            <a:off x="6842125" y="2162175"/>
            <a:ext cx="566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>
                <a:latin typeface="Arial" charset="0"/>
              </a:rPr>
              <a:t>win</a:t>
            </a:r>
          </a:p>
        </p:txBody>
      </p:sp>
      <p:sp>
        <p:nvSpPr>
          <p:cNvPr id="62487" name="Text Box 21"/>
          <p:cNvSpPr txBox="1">
            <a:spLocks noChangeArrowheads="1"/>
          </p:cNvSpPr>
          <p:nvPr/>
        </p:nvSpPr>
        <p:spPr bwMode="auto">
          <a:xfrm>
            <a:off x="6842125" y="2646363"/>
            <a:ext cx="650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>
                <a:latin typeface="Arial" charset="0"/>
              </a:rPr>
              <a:t>lose</a:t>
            </a:r>
          </a:p>
        </p:txBody>
      </p:sp>
      <p:sp>
        <p:nvSpPr>
          <p:cNvPr id="62488" name="Text Box 22"/>
          <p:cNvSpPr txBox="1">
            <a:spLocks noChangeArrowheads="1"/>
          </p:cNvSpPr>
          <p:nvPr/>
        </p:nvSpPr>
        <p:spPr bwMode="auto">
          <a:xfrm>
            <a:off x="6765925" y="3092450"/>
            <a:ext cx="735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>
                <a:latin typeface="Arial" charset="0"/>
              </a:rPr>
              <a:t>draw</a:t>
            </a:r>
          </a:p>
        </p:txBody>
      </p:sp>
      <p:sp>
        <p:nvSpPr>
          <p:cNvPr id="62489" name="AutoShape 23"/>
          <p:cNvSpPr>
            <a:spLocks noChangeArrowheads="1"/>
          </p:cNvSpPr>
          <p:nvPr/>
        </p:nvSpPr>
        <p:spPr bwMode="auto">
          <a:xfrm>
            <a:off x="5943600" y="6369050"/>
            <a:ext cx="228600" cy="228600"/>
          </a:xfrm>
          <a:custGeom>
            <a:avLst/>
            <a:gdLst>
              <a:gd name="T0" fmla="*/ 1209675 w 21600"/>
              <a:gd name="T1" fmla="*/ 0 h 21600"/>
              <a:gd name="T2" fmla="*/ 354277 w 21600"/>
              <a:gd name="T3" fmla="*/ 354277 h 21600"/>
              <a:gd name="T4" fmla="*/ 0 w 21600"/>
              <a:gd name="T5" fmla="*/ 1209675 h 21600"/>
              <a:gd name="T6" fmla="*/ 354277 w 21600"/>
              <a:gd name="T7" fmla="*/ 2065073 h 21600"/>
              <a:gd name="T8" fmla="*/ 1209675 w 21600"/>
              <a:gd name="T9" fmla="*/ 2419350 h 21600"/>
              <a:gd name="T10" fmla="*/ 2065073 w 21600"/>
              <a:gd name="T11" fmla="*/ 2065073 h 21600"/>
              <a:gd name="T12" fmla="*/ 2419350 w 21600"/>
              <a:gd name="T13" fmla="*/ 1209675 h 21600"/>
              <a:gd name="T14" fmla="*/ 2065073 w 21600"/>
              <a:gd name="T15" fmla="*/ 35427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90" name="AutoShape 24"/>
          <p:cNvSpPr>
            <a:spLocks noChangeArrowheads="1"/>
          </p:cNvSpPr>
          <p:nvPr/>
        </p:nvSpPr>
        <p:spPr bwMode="auto">
          <a:xfrm>
            <a:off x="3124200" y="6292850"/>
            <a:ext cx="228600" cy="228600"/>
          </a:xfrm>
          <a:custGeom>
            <a:avLst/>
            <a:gdLst>
              <a:gd name="T0" fmla="*/ 1209675 w 21600"/>
              <a:gd name="T1" fmla="*/ 0 h 21600"/>
              <a:gd name="T2" fmla="*/ 354277 w 21600"/>
              <a:gd name="T3" fmla="*/ 354277 h 21600"/>
              <a:gd name="T4" fmla="*/ 0 w 21600"/>
              <a:gd name="T5" fmla="*/ 1209675 h 21600"/>
              <a:gd name="T6" fmla="*/ 354277 w 21600"/>
              <a:gd name="T7" fmla="*/ 2065073 h 21600"/>
              <a:gd name="T8" fmla="*/ 1209675 w 21600"/>
              <a:gd name="T9" fmla="*/ 2419350 h 21600"/>
              <a:gd name="T10" fmla="*/ 2065073 w 21600"/>
              <a:gd name="T11" fmla="*/ 2065073 h 21600"/>
              <a:gd name="T12" fmla="*/ 2419350 w 21600"/>
              <a:gd name="T13" fmla="*/ 1209675 h 21600"/>
              <a:gd name="T14" fmla="*/ 2065073 w 21600"/>
              <a:gd name="T15" fmla="*/ 35427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91" name="AutoShape 25"/>
          <p:cNvSpPr>
            <a:spLocks noChangeArrowheads="1"/>
          </p:cNvSpPr>
          <p:nvPr/>
        </p:nvSpPr>
        <p:spPr bwMode="auto">
          <a:xfrm>
            <a:off x="1103313" y="6350000"/>
            <a:ext cx="228600" cy="228600"/>
          </a:xfrm>
          <a:custGeom>
            <a:avLst/>
            <a:gdLst>
              <a:gd name="T0" fmla="*/ 1209675 w 21600"/>
              <a:gd name="T1" fmla="*/ 0 h 21600"/>
              <a:gd name="T2" fmla="*/ 354277 w 21600"/>
              <a:gd name="T3" fmla="*/ 354277 h 21600"/>
              <a:gd name="T4" fmla="*/ 0 w 21600"/>
              <a:gd name="T5" fmla="*/ 1209675 h 21600"/>
              <a:gd name="T6" fmla="*/ 354277 w 21600"/>
              <a:gd name="T7" fmla="*/ 2065073 h 21600"/>
              <a:gd name="T8" fmla="*/ 1209675 w 21600"/>
              <a:gd name="T9" fmla="*/ 2419350 h 21600"/>
              <a:gd name="T10" fmla="*/ 2065073 w 21600"/>
              <a:gd name="T11" fmla="*/ 2065073 h 21600"/>
              <a:gd name="T12" fmla="*/ 2419350 w 21600"/>
              <a:gd name="T13" fmla="*/ 1209675 h 21600"/>
              <a:gd name="T14" fmla="*/ 2065073 w 21600"/>
              <a:gd name="T15" fmla="*/ 35427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2492" name="Group 26"/>
          <p:cNvGrpSpPr>
            <a:grpSpLocks/>
          </p:cNvGrpSpPr>
          <p:nvPr/>
        </p:nvGrpSpPr>
        <p:grpSpPr bwMode="auto">
          <a:xfrm>
            <a:off x="3048000" y="1720850"/>
            <a:ext cx="844550" cy="936625"/>
            <a:chOff x="1920" y="960"/>
            <a:chExt cx="542" cy="628"/>
          </a:xfrm>
        </p:grpSpPr>
        <p:sp>
          <p:nvSpPr>
            <p:cNvPr id="62724" name="Rectangle 27"/>
            <p:cNvSpPr>
              <a:spLocks noChangeArrowheads="1"/>
            </p:cNvSpPr>
            <p:nvPr/>
          </p:nvSpPr>
          <p:spPr bwMode="auto">
            <a:xfrm>
              <a:off x="2256" y="960"/>
              <a:ext cx="198" cy="2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sp>
          <p:nvSpPr>
            <p:cNvPr id="62725" name="Rectangle 28"/>
            <p:cNvSpPr>
              <a:spLocks noChangeArrowheads="1"/>
            </p:cNvSpPr>
            <p:nvPr/>
          </p:nvSpPr>
          <p:spPr bwMode="auto">
            <a:xfrm>
              <a:off x="1920" y="960"/>
              <a:ext cx="198" cy="2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grpSp>
          <p:nvGrpSpPr>
            <p:cNvPr id="62726" name="Group 29"/>
            <p:cNvGrpSpPr>
              <a:grpSpLocks/>
            </p:cNvGrpSpPr>
            <p:nvPr/>
          </p:nvGrpSpPr>
          <p:grpSpPr bwMode="auto">
            <a:xfrm>
              <a:off x="1958" y="971"/>
              <a:ext cx="504" cy="617"/>
              <a:chOff x="1958" y="971"/>
              <a:chExt cx="504" cy="617"/>
            </a:xfrm>
          </p:grpSpPr>
          <p:grpSp>
            <p:nvGrpSpPr>
              <p:cNvPr id="62727" name="Group 30"/>
              <p:cNvGrpSpPr>
                <a:grpSpLocks/>
              </p:cNvGrpSpPr>
              <p:nvPr/>
            </p:nvGrpSpPr>
            <p:grpSpPr bwMode="auto">
              <a:xfrm>
                <a:off x="1958" y="1061"/>
                <a:ext cx="448" cy="448"/>
                <a:chOff x="2368" y="1264"/>
                <a:chExt cx="448" cy="448"/>
              </a:xfrm>
            </p:grpSpPr>
            <p:grpSp>
              <p:nvGrpSpPr>
                <p:cNvPr id="62732" name="Group 31"/>
                <p:cNvGrpSpPr>
                  <a:grpSpLocks/>
                </p:cNvGrpSpPr>
                <p:nvPr/>
              </p:nvGrpSpPr>
              <p:grpSpPr bwMode="auto">
                <a:xfrm>
                  <a:off x="2368" y="1380"/>
                  <a:ext cx="448" cy="192"/>
                  <a:chOff x="2368" y="1380"/>
                  <a:chExt cx="448" cy="192"/>
                </a:xfrm>
              </p:grpSpPr>
              <p:sp>
                <p:nvSpPr>
                  <p:cNvPr id="62736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380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2737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572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2733" name="Group 34"/>
                <p:cNvGrpSpPr>
                  <a:grpSpLocks/>
                </p:cNvGrpSpPr>
                <p:nvPr/>
              </p:nvGrpSpPr>
              <p:grpSpPr bwMode="auto">
                <a:xfrm>
                  <a:off x="2508" y="1264"/>
                  <a:ext cx="192" cy="448"/>
                  <a:chOff x="2508" y="1264"/>
                  <a:chExt cx="192" cy="448"/>
                </a:xfrm>
              </p:grpSpPr>
              <p:sp>
                <p:nvSpPr>
                  <p:cNvPr id="62734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2700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2735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2508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62728" name="Rectangle 37"/>
              <p:cNvSpPr>
                <a:spLocks noChangeArrowheads="1"/>
              </p:cNvSpPr>
              <p:nvPr/>
            </p:nvSpPr>
            <p:spPr bwMode="auto">
              <a:xfrm>
                <a:off x="2112" y="1152"/>
                <a:ext cx="205" cy="2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2729" name="Rectangle 38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206" cy="24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2730" name="Rectangle 39"/>
              <p:cNvSpPr>
                <a:spLocks noChangeArrowheads="1"/>
              </p:cNvSpPr>
              <p:nvPr/>
            </p:nvSpPr>
            <p:spPr bwMode="auto">
              <a:xfrm>
                <a:off x="2064" y="971"/>
                <a:ext cx="205" cy="24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2731" name="Rectangle 40"/>
              <p:cNvSpPr>
                <a:spLocks noChangeArrowheads="1"/>
              </p:cNvSpPr>
              <p:nvPr/>
            </p:nvSpPr>
            <p:spPr bwMode="auto">
              <a:xfrm>
                <a:off x="2256" y="1152"/>
                <a:ext cx="200" cy="2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  <a:endParaRPr kumimoji="1" lang="en-US" sz="1800" b="1">
                  <a:latin typeface="Arial" charset="0"/>
                  <a:ea typeface="Gulim" pitchFamily="34" charset="-128"/>
                  <a:cs typeface="Gulim" pitchFamily="34" charset="-128"/>
                </a:endParaRPr>
              </a:p>
            </p:txBody>
          </p:sp>
        </p:grpSp>
      </p:grpSp>
      <p:grpSp>
        <p:nvGrpSpPr>
          <p:cNvPr id="62493" name="Group 41"/>
          <p:cNvGrpSpPr>
            <a:grpSpLocks/>
          </p:cNvGrpSpPr>
          <p:nvPr/>
        </p:nvGrpSpPr>
        <p:grpSpPr bwMode="auto">
          <a:xfrm>
            <a:off x="4114800" y="3092450"/>
            <a:ext cx="854075" cy="973138"/>
            <a:chOff x="1920" y="960"/>
            <a:chExt cx="538" cy="613"/>
          </a:xfrm>
        </p:grpSpPr>
        <p:sp>
          <p:nvSpPr>
            <p:cNvPr id="62710" name="Rectangle 42"/>
            <p:cNvSpPr>
              <a:spLocks noChangeArrowheads="1"/>
            </p:cNvSpPr>
            <p:nvPr/>
          </p:nvSpPr>
          <p:spPr bwMode="auto">
            <a:xfrm>
              <a:off x="2256" y="960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sp>
          <p:nvSpPr>
            <p:cNvPr id="62711" name="Rectangle 43"/>
            <p:cNvSpPr>
              <a:spLocks noChangeArrowheads="1"/>
            </p:cNvSpPr>
            <p:nvPr/>
          </p:nvSpPr>
          <p:spPr bwMode="auto">
            <a:xfrm>
              <a:off x="1920" y="960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grpSp>
          <p:nvGrpSpPr>
            <p:cNvPr id="62712" name="Group 44"/>
            <p:cNvGrpSpPr>
              <a:grpSpLocks/>
            </p:cNvGrpSpPr>
            <p:nvPr/>
          </p:nvGrpSpPr>
          <p:grpSpPr bwMode="auto">
            <a:xfrm>
              <a:off x="1958" y="971"/>
              <a:ext cx="500" cy="602"/>
              <a:chOff x="1958" y="971"/>
              <a:chExt cx="500" cy="602"/>
            </a:xfrm>
          </p:grpSpPr>
          <p:grpSp>
            <p:nvGrpSpPr>
              <p:cNvPr id="62713" name="Group 45"/>
              <p:cNvGrpSpPr>
                <a:grpSpLocks/>
              </p:cNvGrpSpPr>
              <p:nvPr/>
            </p:nvGrpSpPr>
            <p:grpSpPr bwMode="auto">
              <a:xfrm>
                <a:off x="1958" y="1061"/>
                <a:ext cx="448" cy="448"/>
                <a:chOff x="2368" y="1264"/>
                <a:chExt cx="448" cy="448"/>
              </a:xfrm>
            </p:grpSpPr>
            <p:grpSp>
              <p:nvGrpSpPr>
                <p:cNvPr id="62718" name="Group 46"/>
                <p:cNvGrpSpPr>
                  <a:grpSpLocks/>
                </p:cNvGrpSpPr>
                <p:nvPr/>
              </p:nvGrpSpPr>
              <p:grpSpPr bwMode="auto">
                <a:xfrm>
                  <a:off x="2368" y="1380"/>
                  <a:ext cx="448" cy="192"/>
                  <a:chOff x="2368" y="1380"/>
                  <a:chExt cx="448" cy="192"/>
                </a:xfrm>
              </p:grpSpPr>
              <p:sp>
                <p:nvSpPr>
                  <p:cNvPr id="62722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380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2723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572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2719" name="Group 49"/>
                <p:cNvGrpSpPr>
                  <a:grpSpLocks/>
                </p:cNvGrpSpPr>
                <p:nvPr/>
              </p:nvGrpSpPr>
              <p:grpSpPr bwMode="auto">
                <a:xfrm>
                  <a:off x="2508" y="1264"/>
                  <a:ext cx="192" cy="448"/>
                  <a:chOff x="2508" y="1264"/>
                  <a:chExt cx="192" cy="448"/>
                </a:xfrm>
              </p:grpSpPr>
              <p:sp>
                <p:nvSpPr>
                  <p:cNvPr id="62720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2700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2721" name="Line 51"/>
                  <p:cNvSpPr>
                    <a:spLocks noChangeShapeType="1"/>
                  </p:cNvSpPr>
                  <p:nvPr/>
                </p:nvSpPr>
                <p:spPr bwMode="auto">
                  <a:xfrm>
                    <a:off x="2508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62714" name="Rectangle 52"/>
              <p:cNvSpPr>
                <a:spLocks noChangeArrowheads="1"/>
              </p:cNvSpPr>
              <p:nvPr/>
            </p:nvSpPr>
            <p:spPr bwMode="auto">
              <a:xfrm>
                <a:off x="2112" y="1152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2715" name="Rectangle 53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2716" name="Rectangle 54"/>
              <p:cNvSpPr>
                <a:spLocks noChangeArrowheads="1"/>
              </p:cNvSpPr>
              <p:nvPr/>
            </p:nvSpPr>
            <p:spPr bwMode="auto">
              <a:xfrm>
                <a:off x="2064" y="971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2717" name="Rectangle 55"/>
              <p:cNvSpPr>
                <a:spLocks noChangeArrowheads="1"/>
              </p:cNvSpPr>
              <p:nvPr/>
            </p:nvSpPr>
            <p:spPr bwMode="auto">
              <a:xfrm>
                <a:off x="2256" y="1152"/>
                <a:ext cx="19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  <a:endParaRPr kumimoji="1" lang="en-US" sz="1800" b="1">
                  <a:latin typeface="Arial" charset="0"/>
                  <a:ea typeface="Gulim" pitchFamily="34" charset="-128"/>
                  <a:cs typeface="Gulim" pitchFamily="34" charset="-128"/>
                </a:endParaRPr>
              </a:p>
            </p:txBody>
          </p:sp>
        </p:grpSp>
      </p:grpSp>
      <p:grpSp>
        <p:nvGrpSpPr>
          <p:cNvPr id="62494" name="Group 56"/>
          <p:cNvGrpSpPr>
            <a:grpSpLocks/>
          </p:cNvGrpSpPr>
          <p:nvPr/>
        </p:nvGrpSpPr>
        <p:grpSpPr bwMode="auto">
          <a:xfrm>
            <a:off x="1905000" y="3092450"/>
            <a:ext cx="854075" cy="973138"/>
            <a:chOff x="1200" y="1824"/>
            <a:chExt cx="538" cy="613"/>
          </a:xfrm>
        </p:grpSpPr>
        <p:grpSp>
          <p:nvGrpSpPr>
            <p:cNvPr id="62694" name="Group 57"/>
            <p:cNvGrpSpPr>
              <a:grpSpLocks/>
            </p:cNvGrpSpPr>
            <p:nvPr/>
          </p:nvGrpSpPr>
          <p:grpSpPr bwMode="auto">
            <a:xfrm>
              <a:off x="1200" y="1824"/>
              <a:ext cx="538" cy="613"/>
              <a:chOff x="1920" y="960"/>
              <a:chExt cx="538" cy="613"/>
            </a:xfrm>
          </p:grpSpPr>
          <p:sp>
            <p:nvSpPr>
              <p:cNvPr id="62696" name="Rectangle 58"/>
              <p:cNvSpPr>
                <a:spLocks noChangeArrowheads="1"/>
              </p:cNvSpPr>
              <p:nvPr/>
            </p:nvSpPr>
            <p:spPr bwMode="auto">
              <a:xfrm>
                <a:off x="2256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sp>
            <p:nvSpPr>
              <p:cNvPr id="62697" name="Rectangle 59"/>
              <p:cNvSpPr>
                <a:spLocks noChangeArrowheads="1"/>
              </p:cNvSpPr>
              <p:nvPr/>
            </p:nvSpPr>
            <p:spPr bwMode="auto">
              <a:xfrm>
                <a:off x="1920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grpSp>
            <p:nvGrpSpPr>
              <p:cNvPr id="62698" name="Group 60"/>
              <p:cNvGrpSpPr>
                <a:grpSpLocks/>
              </p:cNvGrpSpPr>
              <p:nvPr/>
            </p:nvGrpSpPr>
            <p:grpSpPr bwMode="auto">
              <a:xfrm>
                <a:off x="1958" y="971"/>
                <a:ext cx="500" cy="602"/>
                <a:chOff x="1958" y="971"/>
                <a:chExt cx="500" cy="602"/>
              </a:xfrm>
            </p:grpSpPr>
            <p:grpSp>
              <p:nvGrpSpPr>
                <p:cNvPr id="62699" name="Group 61"/>
                <p:cNvGrpSpPr>
                  <a:grpSpLocks/>
                </p:cNvGrpSpPr>
                <p:nvPr/>
              </p:nvGrpSpPr>
              <p:grpSpPr bwMode="auto">
                <a:xfrm>
                  <a:off x="1958" y="1061"/>
                  <a:ext cx="448" cy="448"/>
                  <a:chOff x="2368" y="1264"/>
                  <a:chExt cx="448" cy="448"/>
                </a:xfrm>
              </p:grpSpPr>
              <p:grpSp>
                <p:nvGrpSpPr>
                  <p:cNvPr id="62704" name="Group 62"/>
                  <p:cNvGrpSpPr>
                    <a:grpSpLocks/>
                  </p:cNvGrpSpPr>
                  <p:nvPr/>
                </p:nvGrpSpPr>
                <p:grpSpPr bwMode="auto">
                  <a:xfrm>
                    <a:off x="2368" y="1380"/>
                    <a:ext cx="448" cy="192"/>
                    <a:chOff x="2368" y="1380"/>
                    <a:chExt cx="448" cy="192"/>
                  </a:xfrm>
                </p:grpSpPr>
                <p:sp>
                  <p:nvSpPr>
                    <p:cNvPr id="62708" name="Line 6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380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2709" name="Line 6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572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2705" name="Group 65"/>
                  <p:cNvGrpSpPr>
                    <a:grpSpLocks/>
                  </p:cNvGrpSpPr>
                  <p:nvPr/>
                </p:nvGrpSpPr>
                <p:grpSpPr bwMode="auto">
                  <a:xfrm>
                    <a:off x="2508" y="1264"/>
                    <a:ext cx="192" cy="448"/>
                    <a:chOff x="2508" y="1264"/>
                    <a:chExt cx="192" cy="448"/>
                  </a:xfrm>
                </p:grpSpPr>
                <p:sp>
                  <p:nvSpPr>
                    <p:cNvPr id="62706" name="Line 6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00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2707" name="Line 6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08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62700" name="Rectangle 68"/>
                <p:cNvSpPr>
                  <a:spLocks noChangeArrowheads="1"/>
                </p:cNvSpPr>
                <p:nvPr/>
              </p:nvSpPr>
              <p:spPr bwMode="auto">
                <a:xfrm>
                  <a:off x="2112" y="1152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2701" name="Rectangle 69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2702" name="Rectangle 70"/>
                <p:cNvSpPr>
                  <a:spLocks noChangeArrowheads="1"/>
                </p:cNvSpPr>
                <p:nvPr/>
              </p:nvSpPr>
              <p:spPr bwMode="auto">
                <a:xfrm>
                  <a:off x="2064" y="971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2703" name="Rectangle 71"/>
                <p:cNvSpPr>
                  <a:spLocks noChangeArrowheads="1"/>
                </p:cNvSpPr>
                <p:nvPr/>
              </p:nvSpPr>
              <p:spPr bwMode="auto">
                <a:xfrm>
                  <a:off x="2256" y="1152"/>
                  <a:ext cx="19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1" hangingPunct="1"/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x</a:t>
                  </a:r>
                  <a:endParaRPr kumimoji="1" lang="en-US" sz="1800" b="1">
                    <a:latin typeface="Arial" charset="0"/>
                    <a:ea typeface="Gulim" pitchFamily="34" charset="-128"/>
                    <a:cs typeface="Gulim" pitchFamily="34" charset="-128"/>
                  </a:endParaRPr>
                </a:p>
              </p:txBody>
            </p:sp>
          </p:grpSp>
        </p:grpSp>
        <p:sp>
          <p:nvSpPr>
            <p:cNvPr id="62695" name="Rectangle 72"/>
            <p:cNvSpPr>
              <a:spLocks noChangeArrowheads="1"/>
            </p:cNvSpPr>
            <p:nvPr/>
          </p:nvSpPr>
          <p:spPr bwMode="auto">
            <a:xfrm>
              <a:off x="1200" y="2016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</p:grpSp>
      <p:grpSp>
        <p:nvGrpSpPr>
          <p:cNvPr id="62495" name="Group 73"/>
          <p:cNvGrpSpPr>
            <a:grpSpLocks/>
          </p:cNvGrpSpPr>
          <p:nvPr/>
        </p:nvGrpSpPr>
        <p:grpSpPr bwMode="auto">
          <a:xfrm>
            <a:off x="3009900" y="3092450"/>
            <a:ext cx="854075" cy="973138"/>
            <a:chOff x="1896" y="1824"/>
            <a:chExt cx="538" cy="613"/>
          </a:xfrm>
        </p:grpSpPr>
        <p:grpSp>
          <p:nvGrpSpPr>
            <p:cNvPr id="62678" name="Group 74"/>
            <p:cNvGrpSpPr>
              <a:grpSpLocks/>
            </p:cNvGrpSpPr>
            <p:nvPr/>
          </p:nvGrpSpPr>
          <p:grpSpPr bwMode="auto">
            <a:xfrm>
              <a:off x="1896" y="1824"/>
              <a:ext cx="538" cy="613"/>
              <a:chOff x="1920" y="960"/>
              <a:chExt cx="538" cy="613"/>
            </a:xfrm>
          </p:grpSpPr>
          <p:sp>
            <p:nvSpPr>
              <p:cNvPr id="62680" name="Rectangle 75"/>
              <p:cNvSpPr>
                <a:spLocks noChangeArrowheads="1"/>
              </p:cNvSpPr>
              <p:nvPr/>
            </p:nvSpPr>
            <p:spPr bwMode="auto">
              <a:xfrm>
                <a:off x="2256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sp>
            <p:nvSpPr>
              <p:cNvPr id="62681" name="Rectangle 76"/>
              <p:cNvSpPr>
                <a:spLocks noChangeArrowheads="1"/>
              </p:cNvSpPr>
              <p:nvPr/>
            </p:nvSpPr>
            <p:spPr bwMode="auto">
              <a:xfrm>
                <a:off x="1920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grpSp>
            <p:nvGrpSpPr>
              <p:cNvPr id="62682" name="Group 77"/>
              <p:cNvGrpSpPr>
                <a:grpSpLocks/>
              </p:cNvGrpSpPr>
              <p:nvPr/>
            </p:nvGrpSpPr>
            <p:grpSpPr bwMode="auto">
              <a:xfrm>
                <a:off x="1958" y="971"/>
                <a:ext cx="500" cy="602"/>
                <a:chOff x="1958" y="971"/>
                <a:chExt cx="500" cy="602"/>
              </a:xfrm>
            </p:grpSpPr>
            <p:grpSp>
              <p:nvGrpSpPr>
                <p:cNvPr id="62683" name="Group 78"/>
                <p:cNvGrpSpPr>
                  <a:grpSpLocks/>
                </p:cNvGrpSpPr>
                <p:nvPr/>
              </p:nvGrpSpPr>
              <p:grpSpPr bwMode="auto">
                <a:xfrm>
                  <a:off x="1958" y="1061"/>
                  <a:ext cx="448" cy="448"/>
                  <a:chOff x="2368" y="1264"/>
                  <a:chExt cx="448" cy="448"/>
                </a:xfrm>
              </p:grpSpPr>
              <p:grpSp>
                <p:nvGrpSpPr>
                  <p:cNvPr id="62688" name="Group 79"/>
                  <p:cNvGrpSpPr>
                    <a:grpSpLocks/>
                  </p:cNvGrpSpPr>
                  <p:nvPr/>
                </p:nvGrpSpPr>
                <p:grpSpPr bwMode="auto">
                  <a:xfrm>
                    <a:off x="2368" y="1380"/>
                    <a:ext cx="448" cy="192"/>
                    <a:chOff x="2368" y="1380"/>
                    <a:chExt cx="448" cy="192"/>
                  </a:xfrm>
                </p:grpSpPr>
                <p:sp>
                  <p:nvSpPr>
                    <p:cNvPr id="62692" name="Line 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380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2693" name="Line 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572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2689" name="Group 82"/>
                  <p:cNvGrpSpPr>
                    <a:grpSpLocks/>
                  </p:cNvGrpSpPr>
                  <p:nvPr/>
                </p:nvGrpSpPr>
                <p:grpSpPr bwMode="auto">
                  <a:xfrm>
                    <a:off x="2508" y="1264"/>
                    <a:ext cx="192" cy="448"/>
                    <a:chOff x="2508" y="1264"/>
                    <a:chExt cx="192" cy="448"/>
                  </a:xfrm>
                </p:grpSpPr>
                <p:sp>
                  <p:nvSpPr>
                    <p:cNvPr id="62690" name="Line 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00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2691" name="Line 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08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62684" name="Rectangle 85"/>
                <p:cNvSpPr>
                  <a:spLocks noChangeArrowheads="1"/>
                </p:cNvSpPr>
                <p:nvPr/>
              </p:nvSpPr>
              <p:spPr bwMode="auto">
                <a:xfrm>
                  <a:off x="2112" y="1152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2685" name="Rectangle 86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2686" name="Rectangle 87"/>
                <p:cNvSpPr>
                  <a:spLocks noChangeArrowheads="1"/>
                </p:cNvSpPr>
                <p:nvPr/>
              </p:nvSpPr>
              <p:spPr bwMode="auto">
                <a:xfrm>
                  <a:off x="2064" y="971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2687" name="Rectangle 88"/>
                <p:cNvSpPr>
                  <a:spLocks noChangeArrowheads="1"/>
                </p:cNvSpPr>
                <p:nvPr/>
              </p:nvSpPr>
              <p:spPr bwMode="auto">
                <a:xfrm>
                  <a:off x="2256" y="1152"/>
                  <a:ext cx="19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1" hangingPunct="1"/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x</a:t>
                  </a:r>
                  <a:endParaRPr kumimoji="1" lang="en-US" sz="1800" b="1">
                    <a:latin typeface="Arial" charset="0"/>
                    <a:ea typeface="Gulim" pitchFamily="34" charset="-128"/>
                    <a:cs typeface="Gulim" pitchFamily="34" charset="-128"/>
                  </a:endParaRPr>
                </a:p>
              </p:txBody>
            </p:sp>
          </p:grpSp>
        </p:grpSp>
        <p:sp>
          <p:nvSpPr>
            <p:cNvPr id="62679" name="Rectangle 89"/>
            <p:cNvSpPr>
              <a:spLocks noChangeArrowheads="1"/>
            </p:cNvSpPr>
            <p:nvPr/>
          </p:nvSpPr>
          <p:spPr bwMode="auto">
            <a:xfrm>
              <a:off x="1918" y="2208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</p:grpSp>
      <p:sp>
        <p:nvSpPr>
          <p:cNvPr id="62496" name="Rectangle 90"/>
          <p:cNvSpPr>
            <a:spLocks noChangeArrowheads="1"/>
          </p:cNvSpPr>
          <p:nvPr/>
        </p:nvSpPr>
        <p:spPr bwMode="auto">
          <a:xfrm>
            <a:off x="4419600" y="37020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grpSp>
        <p:nvGrpSpPr>
          <p:cNvPr id="62497" name="Group 91"/>
          <p:cNvGrpSpPr>
            <a:grpSpLocks/>
          </p:cNvGrpSpPr>
          <p:nvPr/>
        </p:nvGrpSpPr>
        <p:grpSpPr bwMode="auto">
          <a:xfrm>
            <a:off x="1752600" y="4235450"/>
            <a:ext cx="854075" cy="973138"/>
            <a:chOff x="1200" y="1824"/>
            <a:chExt cx="538" cy="613"/>
          </a:xfrm>
        </p:grpSpPr>
        <p:grpSp>
          <p:nvGrpSpPr>
            <p:cNvPr id="62662" name="Group 92"/>
            <p:cNvGrpSpPr>
              <a:grpSpLocks/>
            </p:cNvGrpSpPr>
            <p:nvPr/>
          </p:nvGrpSpPr>
          <p:grpSpPr bwMode="auto">
            <a:xfrm>
              <a:off x="1200" y="1824"/>
              <a:ext cx="538" cy="613"/>
              <a:chOff x="1920" y="960"/>
              <a:chExt cx="538" cy="613"/>
            </a:xfrm>
          </p:grpSpPr>
          <p:sp>
            <p:nvSpPr>
              <p:cNvPr id="62664" name="Rectangle 93"/>
              <p:cNvSpPr>
                <a:spLocks noChangeArrowheads="1"/>
              </p:cNvSpPr>
              <p:nvPr/>
            </p:nvSpPr>
            <p:spPr bwMode="auto">
              <a:xfrm>
                <a:off x="2256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sp>
            <p:nvSpPr>
              <p:cNvPr id="62665" name="Rectangle 94"/>
              <p:cNvSpPr>
                <a:spLocks noChangeArrowheads="1"/>
              </p:cNvSpPr>
              <p:nvPr/>
            </p:nvSpPr>
            <p:spPr bwMode="auto">
              <a:xfrm>
                <a:off x="1920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grpSp>
            <p:nvGrpSpPr>
              <p:cNvPr id="62666" name="Group 95"/>
              <p:cNvGrpSpPr>
                <a:grpSpLocks/>
              </p:cNvGrpSpPr>
              <p:nvPr/>
            </p:nvGrpSpPr>
            <p:grpSpPr bwMode="auto">
              <a:xfrm>
                <a:off x="1958" y="971"/>
                <a:ext cx="500" cy="602"/>
                <a:chOff x="1958" y="971"/>
                <a:chExt cx="500" cy="602"/>
              </a:xfrm>
            </p:grpSpPr>
            <p:grpSp>
              <p:nvGrpSpPr>
                <p:cNvPr id="62667" name="Group 96"/>
                <p:cNvGrpSpPr>
                  <a:grpSpLocks/>
                </p:cNvGrpSpPr>
                <p:nvPr/>
              </p:nvGrpSpPr>
              <p:grpSpPr bwMode="auto">
                <a:xfrm>
                  <a:off x="1958" y="1061"/>
                  <a:ext cx="448" cy="448"/>
                  <a:chOff x="2368" y="1264"/>
                  <a:chExt cx="448" cy="448"/>
                </a:xfrm>
              </p:grpSpPr>
              <p:grpSp>
                <p:nvGrpSpPr>
                  <p:cNvPr id="62672" name="Group 97"/>
                  <p:cNvGrpSpPr>
                    <a:grpSpLocks/>
                  </p:cNvGrpSpPr>
                  <p:nvPr/>
                </p:nvGrpSpPr>
                <p:grpSpPr bwMode="auto">
                  <a:xfrm>
                    <a:off x="2368" y="1380"/>
                    <a:ext cx="448" cy="192"/>
                    <a:chOff x="2368" y="1380"/>
                    <a:chExt cx="448" cy="192"/>
                  </a:xfrm>
                </p:grpSpPr>
                <p:sp>
                  <p:nvSpPr>
                    <p:cNvPr id="62676" name="Line 9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380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2677" name="Line 9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572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2673" name="Group 100"/>
                  <p:cNvGrpSpPr>
                    <a:grpSpLocks/>
                  </p:cNvGrpSpPr>
                  <p:nvPr/>
                </p:nvGrpSpPr>
                <p:grpSpPr bwMode="auto">
                  <a:xfrm>
                    <a:off x="2508" y="1264"/>
                    <a:ext cx="192" cy="448"/>
                    <a:chOff x="2508" y="1264"/>
                    <a:chExt cx="192" cy="448"/>
                  </a:xfrm>
                </p:grpSpPr>
                <p:sp>
                  <p:nvSpPr>
                    <p:cNvPr id="62674" name="Line 10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00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2675" name="Line 10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08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62668" name="Rectangle 103"/>
                <p:cNvSpPr>
                  <a:spLocks noChangeArrowheads="1"/>
                </p:cNvSpPr>
                <p:nvPr/>
              </p:nvSpPr>
              <p:spPr bwMode="auto">
                <a:xfrm>
                  <a:off x="2112" y="1152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2669" name="Rectangle 104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2670" name="Rectangle 105"/>
                <p:cNvSpPr>
                  <a:spLocks noChangeArrowheads="1"/>
                </p:cNvSpPr>
                <p:nvPr/>
              </p:nvSpPr>
              <p:spPr bwMode="auto">
                <a:xfrm>
                  <a:off x="2064" y="971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2671" name="Rectangle 106"/>
                <p:cNvSpPr>
                  <a:spLocks noChangeArrowheads="1"/>
                </p:cNvSpPr>
                <p:nvPr/>
              </p:nvSpPr>
              <p:spPr bwMode="auto">
                <a:xfrm>
                  <a:off x="2256" y="1152"/>
                  <a:ext cx="19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1" hangingPunct="1"/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x</a:t>
                  </a:r>
                  <a:endParaRPr kumimoji="1" lang="en-US" sz="1800" b="1">
                    <a:latin typeface="Arial" charset="0"/>
                    <a:ea typeface="Gulim" pitchFamily="34" charset="-128"/>
                    <a:cs typeface="Gulim" pitchFamily="34" charset="-128"/>
                  </a:endParaRPr>
                </a:p>
              </p:txBody>
            </p:sp>
          </p:grpSp>
        </p:grpSp>
        <p:sp>
          <p:nvSpPr>
            <p:cNvPr id="62663" name="Rectangle 107"/>
            <p:cNvSpPr>
              <a:spLocks noChangeArrowheads="1"/>
            </p:cNvSpPr>
            <p:nvPr/>
          </p:nvSpPr>
          <p:spPr bwMode="auto">
            <a:xfrm>
              <a:off x="1200" y="2016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</p:grpSp>
      <p:grpSp>
        <p:nvGrpSpPr>
          <p:cNvPr id="62498" name="Group 108"/>
          <p:cNvGrpSpPr>
            <a:grpSpLocks/>
          </p:cNvGrpSpPr>
          <p:nvPr/>
        </p:nvGrpSpPr>
        <p:grpSpPr bwMode="auto">
          <a:xfrm>
            <a:off x="762000" y="4235450"/>
            <a:ext cx="854075" cy="973138"/>
            <a:chOff x="1200" y="1824"/>
            <a:chExt cx="538" cy="613"/>
          </a:xfrm>
        </p:grpSpPr>
        <p:grpSp>
          <p:nvGrpSpPr>
            <p:cNvPr id="62646" name="Group 109"/>
            <p:cNvGrpSpPr>
              <a:grpSpLocks/>
            </p:cNvGrpSpPr>
            <p:nvPr/>
          </p:nvGrpSpPr>
          <p:grpSpPr bwMode="auto">
            <a:xfrm>
              <a:off x="1200" y="1824"/>
              <a:ext cx="538" cy="613"/>
              <a:chOff x="1920" y="960"/>
              <a:chExt cx="538" cy="613"/>
            </a:xfrm>
          </p:grpSpPr>
          <p:sp>
            <p:nvSpPr>
              <p:cNvPr id="62648" name="Rectangle 110"/>
              <p:cNvSpPr>
                <a:spLocks noChangeArrowheads="1"/>
              </p:cNvSpPr>
              <p:nvPr/>
            </p:nvSpPr>
            <p:spPr bwMode="auto">
              <a:xfrm>
                <a:off x="2256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sp>
            <p:nvSpPr>
              <p:cNvPr id="62649" name="Rectangle 111"/>
              <p:cNvSpPr>
                <a:spLocks noChangeArrowheads="1"/>
              </p:cNvSpPr>
              <p:nvPr/>
            </p:nvSpPr>
            <p:spPr bwMode="auto">
              <a:xfrm>
                <a:off x="1920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grpSp>
            <p:nvGrpSpPr>
              <p:cNvPr id="62650" name="Group 112"/>
              <p:cNvGrpSpPr>
                <a:grpSpLocks/>
              </p:cNvGrpSpPr>
              <p:nvPr/>
            </p:nvGrpSpPr>
            <p:grpSpPr bwMode="auto">
              <a:xfrm>
                <a:off x="1958" y="971"/>
                <a:ext cx="500" cy="602"/>
                <a:chOff x="1958" y="971"/>
                <a:chExt cx="500" cy="602"/>
              </a:xfrm>
            </p:grpSpPr>
            <p:grpSp>
              <p:nvGrpSpPr>
                <p:cNvPr id="62651" name="Group 113"/>
                <p:cNvGrpSpPr>
                  <a:grpSpLocks/>
                </p:cNvGrpSpPr>
                <p:nvPr/>
              </p:nvGrpSpPr>
              <p:grpSpPr bwMode="auto">
                <a:xfrm>
                  <a:off x="1958" y="1061"/>
                  <a:ext cx="448" cy="448"/>
                  <a:chOff x="2368" y="1264"/>
                  <a:chExt cx="448" cy="448"/>
                </a:xfrm>
              </p:grpSpPr>
              <p:grpSp>
                <p:nvGrpSpPr>
                  <p:cNvPr id="62656" name="Group 114"/>
                  <p:cNvGrpSpPr>
                    <a:grpSpLocks/>
                  </p:cNvGrpSpPr>
                  <p:nvPr/>
                </p:nvGrpSpPr>
                <p:grpSpPr bwMode="auto">
                  <a:xfrm>
                    <a:off x="2368" y="1380"/>
                    <a:ext cx="448" cy="192"/>
                    <a:chOff x="2368" y="1380"/>
                    <a:chExt cx="448" cy="192"/>
                  </a:xfrm>
                </p:grpSpPr>
                <p:sp>
                  <p:nvSpPr>
                    <p:cNvPr id="62660" name="Line 11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380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2661" name="Line 11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572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2657" name="Group 117"/>
                  <p:cNvGrpSpPr>
                    <a:grpSpLocks/>
                  </p:cNvGrpSpPr>
                  <p:nvPr/>
                </p:nvGrpSpPr>
                <p:grpSpPr bwMode="auto">
                  <a:xfrm>
                    <a:off x="2508" y="1264"/>
                    <a:ext cx="192" cy="448"/>
                    <a:chOff x="2508" y="1264"/>
                    <a:chExt cx="192" cy="448"/>
                  </a:xfrm>
                </p:grpSpPr>
                <p:sp>
                  <p:nvSpPr>
                    <p:cNvPr id="62658" name="Line 1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00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2659" name="Line 11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08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62652" name="Rectangle 120"/>
                <p:cNvSpPr>
                  <a:spLocks noChangeArrowheads="1"/>
                </p:cNvSpPr>
                <p:nvPr/>
              </p:nvSpPr>
              <p:spPr bwMode="auto">
                <a:xfrm>
                  <a:off x="2112" y="1152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2653" name="Rectangle 121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2654" name="Rectangle 122"/>
                <p:cNvSpPr>
                  <a:spLocks noChangeArrowheads="1"/>
                </p:cNvSpPr>
                <p:nvPr/>
              </p:nvSpPr>
              <p:spPr bwMode="auto">
                <a:xfrm>
                  <a:off x="2064" y="971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2655" name="Rectangle 123"/>
                <p:cNvSpPr>
                  <a:spLocks noChangeArrowheads="1"/>
                </p:cNvSpPr>
                <p:nvPr/>
              </p:nvSpPr>
              <p:spPr bwMode="auto">
                <a:xfrm>
                  <a:off x="2256" y="1152"/>
                  <a:ext cx="19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1" hangingPunct="1"/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x</a:t>
                  </a:r>
                  <a:endParaRPr kumimoji="1" lang="en-US" sz="1800" b="1">
                    <a:latin typeface="Arial" charset="0"/>
                    <a:ea typeface="Gulim" pitchFamily="34" charset="-128"/>
                    <a:cs typeface="Gulim" pitchFamily="34" charset="-128"/>
                  </a:endParaRPr>
                </a:p>
              </p:txBody>
            </p:sp>
          </p:grpSp>
        </p:grpSp>
        <p:sp>
          <p:nvSpPr>
            <p:cNvPr id="62647" name="Rectangle 124"/>
            <p:cNvSpPr>
              <a:spLocks noChangeArrowheads="1"/>
            </p:cNvSpPr>
            <p:nvPr/>
          </p:nvSpPr>
          <p:spPr bwMode="auto">
            <a:xfrm>
              <a:off x="1200" y="2016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</p:grpSp>
      <p:grpSp>
        <p:nvGrpSpPr>
          <p:cNvPr id="62499" name="Group 125"/>
          <p:cNvGrpSpPr>
            <a:grpSpLocks/>
          </p:cNvGrpSpPr>
          <p:nvPr/>
        </p:nvGrpSpPr>
        <p:grpSpPr bwMode="auto">
          <a:xfrm>
            <a:off x="3581400" y="4235450"/>
            <a:ext cx="854075" cy="973138"/>
            <a:chOff x="1896" y="1824"/>
            <a:chExt cx="538" cy="613"/>
          </a:xfrm>
        </p:grpSpPr>
        <p:grpSp>
          <p:nvGrpSpPr>
            <p:cNvPr id="62630" name="Group 126"/>
            <p:cNvGrpSpPr>
              <a:grpSpLocks/>
            </p:cNvGrpSpPr>
            <p:nvPr/>
          </p:nvGrpSpPr>
          <p:grpSpPr bwMode="auto">
            <a:xfrm>
              <a:off x="1896" y="1824"/>
              <a:ext cx="538" cy="613"/>
              <a:chOff x="1920" y="960"/>
              <a:chExt cx="538" cy="613"/>
            </a:xfrm>
          </p:grpSpPr>
          <p:sp>
            <p:nvSpPr>
              <p:cNvPr id="62632" name="Rectangle 127"/>
              <p:cNvSpPr>
                <a:spLocks noChangeArrowheads="1"/>
              </p:cNvSpPr>
              <p:nvPr/>
            </p:nvSpPr>
            <p:spPr bwMode="auto">
              <a:xfrm>
                <a:off x="2256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sp>
            <p:nvSpPr>
              <p:cNvPr id="62633" name="Rectangle 128"/>
              <p:cNvSpPr>
                <a:spLocks noChangeArrowheads="1"/>
              </p:cNvSpPr>
              <p:nvPr/>
            </p:nvSpPr>
            <p:spPr bwMode="auto">
              <a:xfrm>
                <a:off x="1920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grpSp>
            <p:nvGrpSpPr>
              <p:cNvPr id="62634" name="Group 129"/>
              <p:cNvGrpSpPr>
                <a:grpSpLocks/>
              </p:cNvGrpSpPr>
              <p:nvPr/>
            </p:nvGrpSpPr>
            <p:grpSpPr bwMode="auto">
              <a:xfrm>
                <a:off x="1958" y="971"/>
                <a:ext cx="500" cy="602"/>
                <a:chOff x="1958" y="971"/>
                <a:chExt cx="500" cy="602"/>
              </a:xfrm>
            </p:grpSpPr>
            <p:grpSp>
              <p:nvGrpSpPr>
                <p:cNvPr id="62635" name="Group 130"/>
                <p:cNvGrpSpPr>
                  <a:grpSpLocks/>
                </p:cNvGrpSpPr>
                <p:nvPr/>
              </p:nvGrpSpPr>
              <p:grpSpPr bwMode="auto">
                <a:xfrm>
                  <a:off x="1958" y="1061"/>
                  <a:ext cx="448" cy="448"/>
                  <a:chOff x="2368" y="1264"/>
                  <a:chExt cx="448" cy="448"/>
                </a:xfrm>
              </p:grpSpPr>
              <p:grpSp>
                <p:nvGrpSpPr>
                  <p:cNvPr id="62640" name="Group 131"/>
                  <p:cNvGrpSpPr>
                    <a:grpSpLocks/>
                  </p:cNvGrpSpPr>
                  <p:nvPr/>
                </p:nvGrpSpPr>
                <p:grpSpPr bwMode="auto">
                  <a:xfrm>
                    <a:off x="2368" y="1380"/>
                    <a:ext cx="448" cy="192"/>
                    <a:chOff x="2368" y="1380"/>
                    <a:chExt cx="448" cy="192"/>
                  </a:xfrm>
                </p:grpSpPr>
                <p:sp>
                  <p:nvSpPr>
                    <p:cNvPr id="62644" name="Line 13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380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2645" name="Line 13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572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2641" name="Group 134"/>
                  <p:cNvGrpSpPr>
                    <a:grpSpLocks/>
                  </p:cNvGrpSpPr>
                  <p:nvPr/>
                </p:nvGrpSpPr>
                <p:grpSpPr bwMode="auto">
                  <a:xfrm>
                    <a:off x="2508" y="1264"/>
                    <a:ext cx="192" cy="448"/>
                    <a:chOff x="2508" y="1264"/>
                    <a:chExt cx="192" cy="448"/>
                  </a:xfrm>
                </p:grpSpPr>
                <p:sp>
                  <p:nvSpPr>
                    <p:cNvPr id="62642" name="Line 13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00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2643" name="Line 1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08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62636" name="Rectangle 137"/>
                <p:cNvSpPr>
                  <a:spLocks noChangeArrowheads="1"/>
                </p:cNvSpPr>
                <p:nvPr/>
              </p:nvSpPr>
              <p:spPr bwMode="auto">
                <a:xfrm>
                  <a:off x="2112" y="1152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2637" name="Rectangle 138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2638" name="Rectangle 139"/>
                <p:cNvSpPr>
                  <a:spLocks noChangeArrowheads="1"/>
                </p:cNvSpPr>
                <p:nvPr/>
              </p:nvSpPr>
              <p:spPr bwMode="auto">
                <a:xfrm>
                  <a:off x="2064" y="971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2639" name="Rectangle 140"/>
                <p:cNvSpPr>
                  <a:spLocks noChangeArrowheads="1"/>
                </p:cNvSpPr>
                <p:nvPr/>
              </p:nvSpPr>
              <p:spPr bwMode="auto">
                <a:xfrm>
                  <a:off x="2256" y="1152"/>
                  <a:ext cx="19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1" hangingPunct="1"/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x</a:t>
                  </a:r>
                  <a:endParaRPr kumimoji="1" lang="en-US" sz="1800" b="1">
                    <a:latin typeface="Arial" charset="0"/>
                    <a:ea typeface="Gulim" pitchFamily="34" charset="-128"/>
                    <a:cs typeface="Gulim" pitchFamily="34" charset="-128"/>
                  </a:endParaRPr>
                </a:p>
              </p:txBody>
            </p:sp>
          </p:grpSp>
        </p:grpSp>
        <p:sp>
          <p:nvSpPr>
            <p:cNvPr id="62631" name="Rectangle 141"/>
            <p:cNvSpPr>
              <a:spLocks noChangeArrowheads="1"/>
            </p:cNvSpPr>
            <p:nvPr/>
          </p:nvSpPr>
          <p:spPr bwMode="auto">
            <a:xfrm>
              <a:off x="1918" y="2208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</p:grpSp>
      <p:grpSp>
        <p:nvGrpSpPr>
          <p:cNvPr id="62500" name="Group 142"/>
          <p:cNvGrpSpPr>
            <a:grpSpLocks/>
          </p:cNvGrpSpPr>
          <p:nvPr/>
        </p:nvGrpSpPr>
        <p:grpSpPr bwMode="auto">
          <a:xfrm>
            <a:off x="2590800" y="4235450"/>
            <a:ext cx="854075" cy="973138"/>
            <a:chOff x="1896" y="1824"/>
            <a:chExt cx="538" cy="613"/>
          </a:xfrm>
        </p:grpSpPr>
        <p:grpSp>
          <p:nvGrpSpPr>
            <p:cNvPr id="62614" name="Group 143"/>
            <p:cNvGrpSpPr>
              <a:grpSpLocks/>
            </p:cNvGrpSpPr>
            <p:nvPr/>
          </p:nvGrpSpPr>
          <p:grpSpPr bwMode="auto">
            <a:xfrm>
              <a:off x="1896" y="1824"/>
              <a:ext cx="538" cy="613"/>
              <a:chOff x="1920" y="960"/>
              <a:chExt cx="538" cy="613"/>
            </a:xfrm>
          </p:grpSpPr>
          <p:sp>
            <p:nvSpPr>
              <p:cNvPr id="62616" name="Rectangle 144"/>
              <p:cNvSpPr>
                <a:spLocks noChangeArrowheads="1"/>
              </p:cNvSpPr>
              <p:nvPr/>
            </p:nvSpPr>
            <p:spPr bwMode="auto">
              <a:xfrm>
                <a:off x="2256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sp>
            <p:nvSpPr>
              <p:cNvPr id="62617" name="Rectangle 145"/>
              <p:cNvSpPr>
                <a:spLocks noChangeArrowheads="1"/>
              </p:cNvSpPr>
              <p:nvPr/>
            </p:nvSpPr>
            <p:spPr bwMode="auto">
              <a:xfrm>
                <a:off x="1920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grpSp>
            <p:nvGrpSpPr>
              <p:cNvPr id="62618" name="Group 146"/>
              <p:cNvGrpSpPr>
                <a:grpSpLocks/>
              </p:cNvGrpSpPr>
              <p:nvPr/>
            </p:nvGrpSpPr>
            <p:grpSpPr bwMode="auto">
              <a:xfrm>
                <a:off x="1958" y="971"/>
                <a:ext cx="500" cy="602"/>
                <a:chOff x="1958" y="971"/>
                <a:chExt cx="500" cy="602"/>
              </a:xfrm>
            </p:grpSpPr>
            <p:grpSp>
              <p:nvGrpSpPr>
                <p:cNvPr id="62619" name="Group 147"/>
                <p:cNvGrpSpPr>
                  <a:grpSpLocks/>
                </p:cNvGrpSpPr>
                <p:nvPr/>
              </p:nvGrpSpPr>
              <p:grpSpPr bwMode="auto">
                <a:xfrm>
                  <a:off x="1958" y="1061"/>
                  <a:ext cx="448" cy="448"/>
                  <a:chOff x="2368" y="1264"/>
                  <a:chExt cx="448" cy="448"/>
                </a:xfrm>
              </p:grpSpPr>
              <p:grpSp>
                <p:nvGrpSpPr>
                  <p:cNvPr id="62624" name="Group 148"/>
                  <p:cNvGrpSpPr>
                    <a:grpSpLocks/>
                  </p:cNvGrpSpPr>
                  <p:nvPr/>
                </p:nvGrpSpPr>
                <p:grpSpPr bwMode="auto">
                  <a:xfrm>
                    <a:off x="2368" y="1380"/>
                    <a:ext cx="448" cy="192"/>
                    <a:chOff x="2368" y="1380"/>
                    <a:chExt cx="448" cy="192"/>
                  </a:xfrm>
                </p:grpSpPr>
                <p:sp>
                  <p:nvSpPr>
                    <p:cNvPr id="62628" name="Line 14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380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2629" name="Line 15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572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2625" name="Group 151"/>
                  <p:cNvGrpSpPr>
                    <a:grpSpLocks/>
                  </p:cNvGrpSpPr>
                  <p:nvPr/>
                </p:nvGrpSpPr>
                <p:grpSpPr bwMode="auto">
                  <a:xfrm>
                    <a:off x="2508" y="1264"/>
                    <a:ext cx="192" cy="448"/>
                    <a:chOff x="2508" y="1264"/>
                    <a:chExt cx="192" cy="448"/>
                  </a:xfrm>
                </p:grpSpPr>
                <p:sp>
                  <p:nvSpPr>
                    <p:cNvPr id="62626" name="Line 15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00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2627" name="Line 15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08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62620" name="Rectangle 154"/>
                <p:cNvSpPr>
                  <a:spLocks noChangeArrowheads="1"/>
                </p:cNvSpPr>
                <p:nvPr/>
              </p:nvSpPr>
              <p:spPr bwMode="auto">
                <a:xfrm>
                  <a:off x="2112" y="1152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2621" name="Rectangle 155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2622" name="Rectangle 156"/>
                <p:cNvSpPr>
                  <a:spLocks noChangeArrowheads="1"/>
                </p:cNvSpPr>
                <p:nvPr/>
              </p:nvSpPr>
              <p:spPr bwMode="auto">
                <a:xfrm>
                  <a:off x="2064" y="971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2623" name="Rectangle 157"/>
                <p:cNvSpPr>
                  <a:spLocks noChangeArrowheads="1"/>
                </p:cNvSpPr>
                <p:nvPr/>
              </p:nvSpPr>
              <p:spPr bwMode="auto">
                <a:xfrm>
                  <a:off x="2256" y="1152"/>
                  <a:ext cx="19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1" hangingPunct="1"/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x</a:t>
                  </a:r>
                  <a:endParaRPr kumimoji="1" lang="en-US" sz="1800" b="1">
                    <a:latin typeface="Arial" charset="0"/>
                    <a:ea typeface="Gulim" pitchFamily="34" charset="-128"/>
                    <a:cs typeface="Gulim" pitchFamily="34" charset="-128"/>
                  </a:endParaRPr>
                </a:p>
              </p:txBody>
            </p:sp>
          </p:grpSp>
        </p:grpSp>
        <p:sp>
          <p:nvSpPr>
            <p:cNvPr id="62615" name="Rectangle 158"/>
            <p:cNvSpPr>
              <a:spLocks noChangeArrowheads="1"/>
            </p:cNvSpPr>
            <p:nvPr/>
          </p:nvSpPr>
          <p:spPr bwMode="auto">
            <a:xfrm>
              <a:off x="1918" y="2208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</p:grpSp>
      <p:grpSp>
        <p:nvGrpSpPr>
          <p:cNvPr id="62501" name="Group 159"/>
          <p:cNvGrpSpPr>
            <a:grpSpLocks/>
          </p:cNvGrpSpPr>
          <p:nvPr/>
        </p:nvGrpSpPr>
        <p:grpSpPr bwMode="auto">
          <a:xfrm>
            <a:off x="4556125" y="4176713"/>
            <a:ext cx="854075" cy="973137"/>
            <a:chOff x="1920" y="960"/>
            <a:chExt cx="538" cy="613"/>
          </a:xfrm>
        </p:grpSpPr>
        <p:sp>
          <p:nvSpPr>
            <p:cNvPr id="62600" name="Rectangle 160"/>
            <p:cNvSpPr>
              <a:spLocks noChangeArrowheads="1"/>
            </p:cNvSpPr>
            <p:nvPr/>
          </p:nvSpPr>
          <p:spPr bwMode="auto">
            <a:xfrm>
              <a:off x="2256" y="960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sp>
          <p:nvSpPr>
            <p:cNvPr id="62601" name="Rectangle 161"/>
            <p:cNvSpPr>
              <a:spLocks noChangeArrowheads="1"/>
            </p:cNvSpPr>
            <p:nvPr/>
          </p:nvSpPr>
          <p:spPr bwMode="auto">
            <a:xfrm>
              <a:off x="1920" y="960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grpSp>
          <p:nvGrpSpPr>
            <p:cNvPr id="62602" name="Group 162"/>
            <p:cNvGrpSpPr>
              <a:grpSpLocks/>
            </p:cNvGrpSpPr>
            <p:nvPr/>
          </p:nvGrpSpPr>
          <p:grpSpPr bwMode="auto">
            <a:xfrm>
              <a:off x="1958" y="971"/>
              <a:ext cx="500" cy="602"/>
              <a:chOff x="1958" y="971"/>
              <a:chExt cx="500" cy="602"/>
            </a:xfrm>
          </p:grpSpPr>
          <p:grpSp>
            <p:nvGrpSpPr>
              <p:cNvPr id="62603" name="Group 163"/>
              <p:cNvGrpSpPr>
                <a:grpSpLocks/>
              </p:cNvGrpSpPr>
              <p:nvPr/>
            </p:nvGrpSpPr>
            <p:grpSpPr bwMode="auto">
              <a:xfrm>
                <a:off x="1958" y="1061"/>
                <a:ext cx="448" cy="448"/>
                <a:chOff x="2368" y="1264"/>
                <a:chExt cx="448" cy="448"/>
              </a:xfrm>
            </p:grpSpPr>
            <p:grpSp>
              <p:nvGrpSpPr>
                <p:cNvPr id="62608" name="Group 164"/>
                <p:cNvGrpSpPr>
                  <a:grpSpLocks/>
                </p:cNvGrpSpPr>
                <p:nvPr/>
              </p:nvGrpSpPr>
              <p:grpSpPr bwMode="auto">
                <a:xfrm>
                  <a:off x="2368" y="1380"/>
                  <a:ext cx="448" cy="192"/>
                  <a:chOff x="2368" y="1380"/>
                  <a:chExt cx="448" cy="192"/>
                </a:xfrm>
              </p:grpSpPr>
              <p:sp>
                <p:nvSpPr>
                  <p:cNvPr id="62612" name="Line 165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380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2613" name="Line 166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572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2609" name="Group 167"/>
                <p:cNvGrpSpPr>
                  <a:grpSpLocks/>
                </p:cNvGrpSpPr>
                <p:nvPr/>
              </p:nvGrpSpPr>
              <p:grpSpPr bwMode="auto">
                <a:xfrm>
                  <a:off x="2508" y="1264"/>
                  <a:ext cx="192" cy="448"/>
                  <a:chOff x="2508" y="1264"/>
                  <a:chExt cx="192" cy="448"/>
                </a:xfrm>
              </p:grpSpPr>
              <p:sp>
                <p:nvSpPr>
                  <p:cNvPr id="62610" name="Line 168"/>
                  <p:cNvSpPr>
                    <a:spLocks noChangeShapeType="1"/>
                  </p:cNvSpPr>
                  <p:nvPr/>
                </p:nvSpPr>
                <p:spPr bwMode="auto">
                  <a:xfrm>
                    <a:off x="2700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2611" name="Line 169"/>
                  <p:cNvSpPr>
                    <a:spLocks noChangeShapeType="1"/>
                  </p:cNvSpPr>
                  <p:nvPr/>
                </p:nvSpPr>
                <p:spPr bwMode="auto">
                  <a:xfrm>
                    <a:off x="2508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62604" name="Rectangle 170"/>
              <p:cNvSpPr>
                <a:spLocks noChangeArrowheads="1"/>
              </p:cNvSpPr>
              <p:nvPr/>
            </p:nvSpPr>
            <p:spPr bwMode="auto">
              <a:xfrm>
                <a:off x="2112" y="1152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2605" name="Rectangle 171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2606" name="Rectangle 172"/>
              <p:cNvSpPr>
                <a:spLocks noChangeArrowheads="1"/>
              </p:cNvSpPr>
              <p:nvPr/>
            </p:nvSpPr>
            <p:spPr bwMode="auto">
              <a:xfrm>
                <a:off x="2064" y="971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2607" name="Rectangle 173"/>
              <p:cNvSpPr>
                <a:spLocks noChangeArrowheads="1"/>
              </p:cNvSpPr>
              <p:nvPr/>
            </p:nvSpPr>
            <p:spPr bwMode="auto">
              <a:xfrm>
                <a:off x="2256" y="1152"/>
                <a:ext cx="19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  <a:endParaRPr kumimoji="1" lang="en-US" sz="1800" b="1">
                  <a:latin typeface="Arial" charset="0"/>
                  <a:ea typeface="Gulim" pitchFamily="34" charset="-128"/>
                  <a:cs typeface="Gulim" pitchFamily="34" charset="-128"/>
                </a:endParaRPr>
              </a:p>
            </p:txBody>
          </p:sp>
        </p:grpSp>
      </p:grpSp>
      <p:sp>
        <p:nvSpPr>
          <p:cNvPr id="62502" name="Rectangle 174"/>
          <p:cNvSpPr>
            <a:spLocks noChangeArrowheads="1"/>
          </p:cNvSpPr>
          <p:nvPr/>
        </p:nvSpPr>
        <p:spPr bwMode="auto">
          <a:xfrm>
            <a:off x="4860925" y="4786313"/>
            <a:ext cx="3079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grpSp>
        <p:nvGrpSpPr>
          <p:cNvPr id="62503" name="Group 175"/>
          <p:cNvGrpSpPr>
            <a:grpSpLocks/>
          </p:cNvGrpSpPr>
          <p:nvPr/>
        </p:nvGrpSpPr>
        <p:grpSpPr bwMode="auto">
          <a:xfrm>
            <a:off x="5486400" y="4159250"/>
            <a:ext cx="854075" cy="973138"/>
            <a:chOff x="1920" y="960"/>
            <a:chExt cx="538" cy="613"/>
          </a:xfrm>
        </p:grpSpPr>
        <p:sp>
          <p:nvSpPr>
            <p:cNvPr id="62586" name="Rectangle 176"/>
            <p:cNvSpPr>
              <a:spLocks noChangeArrowheads="1"/>
            </p:cNvSpPr>
            <p:nvPr/>
          </p:nvSpPr>
          <p:spPr bwMode="auto">
            <a:xfrm>
              <a:off x="2256" y="960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sp>
          <p:nvSpPr>
            <p:cNvPr id="62587" name="Rectangle 177"/>
            <p:cNvSpPr>
              <a:spLocks noChangeArrowheads="1"/>
            </p:cNvSpPr>
            <p:nvPr/>
          </p:nvSpPr>
          <p:spPr bwMode="auto">
            <a:xfrm>
              <a:off x="1920" y="960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grpSp>
          <p:nvGrpSpPr>
            <p:cNvPr id="62588" name="Group 178"/>
            <p:cNvGrpSpPr>
              <a:grpSpLocks/>
            </p:cNvGrpSpPr>
            <p:nvPr/>
          </p:nvGrpSpPr>
          <p:grpSpPr bwMode="auto">
            <a:xfrm>
              <a:off x="1958" y="971"/>
              <a:ext cx="500" cy="602"/>
              <a:chOff x="1958" y="971"/>
              <a:chExt cx="500" cy="602"/>
            </a:xfrm>
          </p:grpSpPr>
          <p:grpSp>
            <p:nvGrpSpPr>
              <p:cNvPr id="62589" name="Group 179"/>
              <p:cNvGrpSpPr>
                <a:grpSpLocks/>
              </p:cNvGrpSpPr>
              <p:nvPr/>
            </p:nvGrpSpPr>
            <p:grpSpPr bwMode="auto">
              <a:xfrm>
                <a:off x="1958" y="1061"/>
                <a:ext cx="448" cy="448"/>
                <a:chOff x="2368" y="1264"/>
                <a:chExt cx="448" cy="448"/>
              </a:xfrm>
            </p:grpSpPr>
            <p:grpSp>
              <p:nvGrpSpPr>
                <p:cNvPr id="62594" name="Group 180"/>
                <p:cNvGrpSpPr>
                  <a:grpSpLocks/>
                </p:cNvGrpSpPr>
                <p:nvPr/>
              </p:nvGrpSpPr>
              <p:grpSpPr bwMode="auto">
                <a:xfrm>
                  <a:off x="2368" y="1380"/>
                  <a:ext cx="448" cy="192"/>
                  <a:chOff x="2368" y="1380"/>
                  <a:chExt cx="448" cy="192"/>
                </a:xfrm>
              </p:grpSpPr>
              <p:sp>
                <p:nvSpPr>
                  <p:cNvPr id="62598" name="Line 181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380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2599" name="Line 182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572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2595" name="Group 183"/>
                <p:cNvGrpSpPr>
                  <a:grpSpLocks/>
                </p:cNvGrpSpPr>
                <p:nvPr/>
              </p:nvGrpSpPr>
              <p:grpSpPr bwMode="auto">
                <a:xfrm>
                  <a:off x="2508" y="1264"/>
                  <a:ext cx="192" cy="448"/>
                  <a:chOff x="2508" y="1264"/>
                  <a:chExt cx="192" cy="448"/>
                </a:xfrm>
              </p:grpSpPr>
              <p:sp>
                <p:nvSpPr>
                  <p:cNvPr id="62596" name="Line 184"/>
                  <p:cNvSpPr>
                    <a:spLocks noChangeShapeType="1"/>
                  </p:cNvSpPr>
                  <p:nvPr/>
                </p:nvSpPr>
                <p:spPr bwMode="auto">
                  <a:xfrm>
                    <a:off x="2700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2597" name="Line 185"/>
                  <p:cNvSpPr>
                    <a:spLocks noChangeShapeType="1"/>
                  </p:cNvSpPr>
                  <p:nvPr/>
                </p:nvSpPr>
                <p:spPr bwMode="auto">
                  <a:xfrm>
                    <a:off x="2508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62590" name="Rectangle 186"/>
              <p:cNvSpPr>
                <a:spLocks noChangeArrowheads="1"/>
              </p:cNvSpPr>
              <p:nvPr/>
            </p:nvSpPr>
            <p:spPr bwMode="auto">
              <a:xfrm>
                <a:off x="2112" y="1152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2591" name="Rectangle 187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2592" name="Rectangle 188"/>
              <p:cNvSpPr>
                <a:spLocks noChangeArrowheads="1"/>
              </p:cNvSpPr>
              <p:nvPr/>
            </p:nvSpPr>
            <p:spPr bwMode="auto">
              <a:xfrm>
                <a:off x="2064" y="971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2593" name="Rectangle 189"/>
              <p:cNvSpPr>
                <a:spLocks noChangeArrowheads="1"/>
              </p:cNvSpPr>
              <p:nvPr/>
            </p:nvSpPr>
            <p:spPr bwMode="auto">
              <a:xfrm>
                <a:off x="2256" y="1152"/>
                <a:ext cx="19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  <a:endParaRPr kumimoji="1" lang="en-US" sz="1800" b="1">
                  <a:latin typeface="Arial" charset="0"/>
                  <a:ea typeface="Gulim" pitchFamily="34" charset="-128"/>
                  <a:cs typeface="Gulim" pitchFamily="34" charset="-128"/>
                </a:endParaRPr>
              </a:p>
            </p:txBody>
          </p:sp>
        </p:grpSp>
      </p:grpSp>
      <p:sp>
        <p:nvSpPr>
          <p:cNvPr id="62504" name="Rectangle 190"/>
          <p:cNvSpPr>
            <a:spLocks noChangeArrowheads="1"/>
          </p:cNvSpPr>
          <p:nvPr/>
        </p:nvSpPr>
        <p:spPr bwMode="auto">
          <a:xfrm>
            <a:off x="5791200" y="47688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sp>
        <p:nvSpPr>
          <p:cNvPr id="62505" name="Rectangle 191"/>
          <p:cNvSpPr>
            <a:spLocks noChangeArrowheads="1"/>
          </p:cNvSpPr>
          <p:nvPr/>
        </p:nvSpPr>
        <p:spPr bwMode="auto">
          <a:xfrm>
            <a:off x="4572000" y="4464050"/>
            <a:ext cx="3206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o</a:t>
            </a:r>
          </a:p>
        </p:txBody>
      </p:sp>
      <p:sp>
        <p:nvSpPr>
          <p:cNvPr id="62506" name="Rectangle 192"/>
          <p:cNvSpPr>
            <a:spLocks noChangeArrowheads="1"/>
          </p:cNvSpPr>
          <p:nvPr/>
        </p:nvSpPr>
        <p:spPr bwMode="auto">
          <a:xfrm>
            <a:off x="5486400" y="4768850"/>
            <a:ext cx="3206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o</a:t>
            </a:r>
          </a:p>
        </p:txBody>
      </p:sp>
      <p:sp>
        <p:nvSpPr>
          <p:cNvPr id="62507" name="Rectangle 193"/>
          <p:cNvSpPr>
            <a:spLocks noChangeArrowheads="1"/>
          </p:cNvSpPr>
          <p:nvPr/>
        </p:nvSpPr>
        <p:spPr bwMode="auto">
          <a:xfrm>
            <a:off x="762000" y="4845050"/>
            <a:ext cx="3206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o</a:t>
            </a:r>
          </a:p>
        </p:txBody>
      </p:sp>
      <p:sp>
        <p:nvSpPr>
          <p:cNvPr id="62508" name="Rectangle 194"/>
          <p:cNvSpPr>
            <a:spLocks noChangeArrowheads="1"/>
          </p:cNvSpPr>
          <p:nvPr/>
        </p:nvSpPr>
        <p:spPr bwMode="auto">
          <a:xfrm>
            <a:off x="2057400" y="4845050"/>
            <a:ext cx="3206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o</a:t>
            </a:r>
          </a:p>
        </p:txBody>
      </p:sp>
      <p:sp>
        <p:nvSpPr>
          <p:cNvPr id="62509" name="Rectangle 195"/>
          <p:cNvSpPr>
            <a:spLocks noChangeArrowheads="1"/>
          </p:cNvSpPr>
          <p:nvPr/>
        </p:nvSpPr>
        <p:spPr bwMode="auto">
          <a:xfrm>
            <a:off x="2590800" y="4540250"/>
            <a:ext cx="3206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o</a:t>
            </a:r>
          </a:p>
        </p:txBody>
      </p:sp>
      <p:sp>
        <p:nvSpPr>
          <p:cNvPr id="62510" name="Rectangle 196"/>
          <p:cNvSpPr>
            <a:spLocks noChangeArrowheads="1"/>
          </p:cNvSpPr>
          <p:nvPr/>
        </p:nvSpPr>
        <p:spPr bwMode="auto">
          <a:xfrm>
            <a:off x="3886200" y="4845050"/>
            <a:ext cx="3206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o</a:t>
            </a:r>
          </a:p>
        </p:txBody>
      </p:sp>
      <p:sp>
        <p:nvSpPr>
          <p:cNvPr id="62511" name="AutoShape 197"/>
          <p:cNvSpPr>
            <a:spLocks noChangeArrowheads="1"/>
          </p:cNvSpPr>
          <p:nvPr/>
        </p:nvSpPr>
        <p:spPr bwMode="auto">
          <a:xfrm>
            <a:off x="3851275" y="5149850"/>
            <a:ext cx="228600" cy="304800"/>
          </a:xfrm>
          <a:prstGeom prst="lightningBol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512" name="Rectangle 198"/>
          <p:cNvSpPr>
            <a:spLocks noChangeArrowheads="1"/>
          </p:cNvSpPr>
          <p:nvPr/>
        </p:nvSpPr>
        <p:spPr bwMode="auto">
          <a:xfrm>
            <a:off x="1295400" y="53784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sp>
        <p:nvSpPr>
          <p:cNvPr id="62513" name="Rectangle 199"/>
          <p:cNvSpPr>
            <a:spLocks noChangeArrowheads="1"/>
          </p:cNvSpPr>
          <p:nvPr/>
        </p:nvSpPr>
        <p:spPr bwMode="auto">
          <a:xfrm>
            <a:off x="762000" y="53784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grpSp>
        <p:nvGrpSpPr>
          <p:cNvPr id="62514" name="Group 200"/>
          <p:cNvGrpSpPr>
            <a:grpSpLocks/>
          </p:cNvGrpSpPr>
          <p:nvPr/>
        </p:nvGrpSpPr>
        <p:grpSpPr bwMode="auto">
          <a:xfrm>
            <a:off x="822325" y="5395913"/>
            <a:ext cx="793750" cy="955675"/>
            <a:chOff x="1958" y="971"/>
            <a:chExt cx="500" cy="602"/>
          </a:xfrm>
        </p:grpSpPr>
        <p:grpSp>
          <p:nvGrpSpPr>
            <p:cNvPr id="62575" name="Group 201"/>
            <p:cNvGrpSpPr>
              <a:grpSpLocks/>
            </p:cNvGrpSpPr>
            <p:nvPr/>
          </p:nvGrpSpPr>
          <p:grpSpPr bwMode="auto">
            <a:xfrm>
              <a:off x="1958" y="1061"/>
              <a:ext cx="448" cy="448"/>
              <a:chOff x="2368" y="1264"/>
              <a:chExt cx="448" cy="448"/>
            </a:xfrm>
          </p:grpSpPr>
          <p:grpSp>
            <p:nvGrpSpPr>
              <p:cNvPr id="62580" name="Group 202"/>
              <p:cNvGrpSpPr>
                <a:grpSpLocks/>
              </p:cNvGrpSpPr>
              <p:nvPr/>
            </p:nvGrpSpPr>
            <p:grpSpPr bwMode="auto">
              <a:xfrm>
                <a:off x="2368" y="1380"/>
                <a:ext cx="448" cy="192"/>
                <a:chOff x="2368" y="1380"/>
                <a:chExt cx="448" cy="192"/>
              </a:xfrm>
            </p:grpSpPr>
            <p:sp>
              <p:nvSpPr>
                <p:cNvPr id="62584" name="Line 203"/>
                <p:cNvSpPr>
                  <a:spLocks noChangeShapeType="1"/>
                </p:cNvSpPr>
                <p:nvPr/>
              </p:nvSpPr>
              <p:spPr bwMode="auto">
                <a:xfrm>
                  <a:off x="2368" y="1380"/>
                  <a:ext cx="44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585" name="Line 204"/>
                <p:cNvSpPr>
                  <a:spLocks noChangeShapeType="1"/>
                </p:cNvSpPr>
                <p:nvPr/>
              </p:nvSpPr>
              <p:spPr bwMode="auto">
                <a:xfrm>
                  <a:off x="2368" y="1572"/>
                  <a:ext cx="44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581" name="Group 205"/>
              <p:cNvGrpSpPr>
                <a:grpSpLocks/>
              </p:cNvGrpSpPr>
              <p:nvPr/>
            </p:nvGrpSpPr>
            <p:grpSpPr bwMode="auto">
              <a:xfrm>
                <a:off x="2508" y="1264"/>
                <a:ext cx="192" cy="448"/>
                <a:chOff x="2508" y="1264"/>
                <a:chExt cx="192" cy="448"/>
              </a:xfrm>
            </p:grpSpPr>
            <p:sp>
              <p:nvSpPr>
                <p:cNvPr id="62582" name="Line 206"/>
                <p:cNvSpPr>
                  <a:spLocks noChangeShapeType="1"/>
                </p:cNvSpPr>
                <p:nvPr/>
              </p:nvSpPr>
              <p:spPr bwMode="auto">
                <a:xfrm>
                  <a:off x="2700" y="1264"/>
                  <a:ext cx="0" cy="4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583" name="Line 207"/>
                <p:cNvSpPr>
                  <a:spLocks noChangeShapeType="1"/>
                </p:cNvSpPr>
                <p:nvPr/>
              </p:nvSpPr>
              <p:spPr bwMode="auto">
                <a:xfrm>
                  <a:off x="2508" y="1264"/>
                  <a:ext cx="0" cy="4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62576" name="Rectangle 208"/>
            <p:cNvSpPr>
              <a:spLocks noChangeArrowheads="1"/>
            </p:cNvSpPr>
            <p:nvPr/>
          </p:nvSpPr>
          <p:spPr bwMode="auto">
            <a:xfrm>
              <a:off x="2112" y="1152"/>
              <a:ext cx="202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o</a:t>
              </a:r>
            </a:p>
          </p:txBody>
        </p:sp>
        <p:sp>
          <p:nvSpPr>
            <p:cNvPr id="62577" name="Rectangle 209"/>
            <p:cNvSpPr>
              <a:spLocks noChangeArrowheads="1"/>
            </p:cNvSpPr>
            <p:nvPr/>
          </p:nvSpPr>
          <p:spPr bwMode="auto">
            <a:xfrm>
              <a:off x="2256" y="1344"/>
              <a:ext cx="202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o</a:t>
              </a:r>
            </a:p>
          </p:txBody>
        </p:sp>
        <p:sp>
          <p:nvSpPr>
            <p:cNvPr id="62578" name="Rectangle 210"/>
            <p:cNvSpPr>
              <a:spLocks noChangeArrowheads="1"/>
            </p:cNvSpPr>
            <p:nvPr/>
          </p:nvSpPr>
          <p:spPr bwMode="auto">
            <a:xfrm>
              <a:off x="2064" y="971"/>
              <a:ext cx="202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o</a:t>
              </a:r>
            </a:p>
          </p:txBody>
        </p:sp>
        <p:sp>
          <p:nvSpPr>
            <p:cNvPr id="62579" name="Rectangle 211"/>
            <p:cNvSpPr>
              <a:spLocks noChangeArrowheads="1"/>
            </p:cNvSpPr>
            <p:nvPr/>
          </p:nvSpPr>
          <p:spPr bwMode="auto">
            <a:xfrm>
              <a:off x="2256" y="1152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  <a:endParaRPr kumimoji="1" lang="en-US" sz="1800" b="1">
                <a:latin typeface="Arial" charset="0"/>
                <a:ea typeface="Gulim" pitchFamily="34" charset="-128"/>
                <a:cs typeface="Gulim" pitchFamily="34" charset="-128"/>
              </a:endParaRPr>
            </a:p>
          </p:txBody>
        </p:sp>
      </p:grpSp>
      <p:sp>
        <p:nvSpPr>
          <p:cNvPr id="62515" name="Rectangle 212"/>
          <p:cNvSpPr>
            <a:spLocks noChangeArrowheads="1"/>
          </p:cNvSpPr>
          <p:nvPr/>
        </p:nvSpPr>
        <p:spPr bwMode="auto">
          <a:xfrm>
            <a:off x="762000" y="56832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sp>
        <p:nvSpPr>
          <p:cNvPr id="62516" name="Rectangle 213"/>
          <p:cNvSpPr>
            <a:spLocks noChangeArrowheads="1"/>
          </p:cNvSpPr>
          <p:nvPr/>
        </p:nvSpPr>
        <p:spPr bwMode="auto">
          <a:xfrm>
            <a:off x="762000" y="5988050"/>
            <a:ext cx="3206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o</a:t>
            </a:r>
          </a:p>
        </p:txBody>
      </p:sp>
      <p:sp>
        <p:nvSpPr>
          <p:cNvPr id="62517" name="Rectangle 214"/>
          <p:cNvSpPr>
            <a:spLocks noChangeArrowheads="1"/>
          </p:cNvSpPr>
          <p:nvPr/>
        </p:nvSpPr>
        <p:spPr bwMode="auto">
          <a:xfrm>
            <a:off x="1066800" y="59880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sp>
        <p:nvSpPr>
          <p:cNvPr id="62518" name="Rectangle 215"/>
          <p:cNvSpPr>
            <a:spLocks noChangeArrowheads="1"/>
          </p:cNvSpPr>
          <p:nvPr/>
        </p:nvSpPr>
        <p:spPr bwMode="auto">
          <a:xfrm>
            <a:off x="4572000" y="59880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sp>
        <p:nvSpPr>
          <p:cNvPr id="62519" name="Rectangle 216"/>
          <p:cNvSpPr>
            <a:spLocks noChangeArrowheads="1"/>
          </p:cNvSpPr>
          <p:nvPr/>
        </p:nvSpPr>
        <p:spPr bwMode="auto">
          <a:xfrm>
            <a:off x="3121025" y="59880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grpSp>
        <p:nvGrpSpPr>
          <p:cNvPr id="62520" name="Group 217"/>
          <p:cNvGrpSpPr>
            <a:grpSpLocks/>
          </p:cNvGrpSpPr>
          <p:nvPr/>
        </p:nvGrpSpPr>
        <p:grpSpPr bwMode="auto">
          <a:xfrm>
            <a:off x="2803525" y="5378450"/>
            <a:ext cx="854075" cy="973138"/>
            <a:chOff x="1896" y="1824"/>
            <a:chExt cx="538" cy="613"/>
          </a:xfrm>
        </p:grpSpPr>
        <p:grpSp>
          <p:nvGrpSpPr>
            <p:cNvPr id="62559" name="Group 218"/>
            <p:cNvGrpSpPr>
              <a:grpSpLocks/>
            </p:cNvGrpSpPr>
            <p:nvPr/>
          </p:nvGrpSpPr>
          <p:grpSpPr bwMode="auto">
            <a:xfrm>
              <a:off x="1896" y="1824"/>
              <a:ext cx="538" cy="613"/>
              <a:chOff x="1920" y="960"/>
              <a:chExt cx="538" cy="613"/>
            </a:xfrm>
          </p:grpSpPr>
          <p:sp>
            <p:nvSpPr>
              <p:cNvPr id="62561" name="Rectangle 219"/>
              <p:cNvSpPr>
                <a:spLocks noChangeArrowheads="1"/>
              </p:cNvSpPr>
              <p:nvPr/>
            </p:nvSpPr>
            <p:spPr bwMode="auto">
              <a:xfrm>
                <a:off x="2256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sp>
            <p:nvSpPr>
              <p:cNvPr id="62562" name="Rectangle 220"/>
              <p:cNvSpPr>
                <a:spLocks noChangeArrowheads="1"/>
              </p:cNvSpPr>
              <p:nvPr/>
            </p:nvSpPr>
            <p:spPr bwMode="auto">
              <a:xfrm>
                <a:off x="1920" y="960"/>
                <a:ext cx="194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</a:p>
            </p:txBody>
          </p:sp>
          <p:grpSp>
            <p:nvGrpSpPr>
              <p:cNvPr id="62563" name="Group 221"/>
              <p:cNvGrpSpPr>
                <a:grpSpLocks/>
              </p:cNvGrpSpPr>
              <p:nvPr/>
            </p:nvGrpSpPr>
            <p:grpSpPr bwMode="auto">
              <a:xfrm>
                <a:off x="1958" y="971"/>
                <a:ext cx="500" cy="602"/>
                <a:chOff x="1958" y="971"/>
                <a:chExt cx="500" cy="602"/>
              </a:xfrm>
            </p:grpSpPr>
            <p:grpSp>
              <p:nvGrpSpPr>
                <p:cNvPr id="62564" name="Group 222"/>
                <p:cNvGrpSpPr>
                  <a:grpSpLocks/>
                </p:cNvGrpSpPr>
                <p:nvPr/>
              </p:nvGrpSpPr>
              <p:grpSpPr bwMode="auto">
                <a:xfrm>
                  <a:off x="1958" y="1061"/>
                  <a:ext cx="448" cy="448"/>
                  <a:chOff x="2368" y="1264"/>
                  <a:chExt cx="448" cy="448"/>
                </a:xfrm>
              </p:grpSpPr>
              <p:grpSp>
                <p:nvGrpSpPr>
                  <p:cNvPr id="62569" name="Group 223"/>
                  <p:cNvGrpSpPr>
                    <a:grpSpLocks/>
                  </p:cNvGrpSpPr>
                  <p:nvPr/>
                </p:nvGrpSpPr>
                <p:grpSpPr bwMode="auto">
                  <a:xfrm>
                    <a:off x="2368" y="1380"/>
                    <a:ext cx="448" cy="192"/>
                    <a:chOff x="2368" y="1380"/>
                    <a:chExt cx="448" cy="192"/>
                  </a:xfrm>
                </p:grpSpPr>
                <p:sp>
                  <p:nvSpPr>
                    <p:cNvPr id="62573" name="Line 22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380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2574" name="Line 2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8" y="1572"/>
                      <a:ext cx="448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62570" name="Group 226"/>
                  <p:cNvGrpSpPr>
                    <a:grpSpLocks/>
                  </p:cNvGrpSpPr>
                  <p:nvPr/>
                </p:nvGrpSpPr>
                <p:grpSpPr bwMode="auto">
                  <a:xfrm>
                    <a:off x="2508" y="1264"/>
                    <a:ext cx="192" cy="448"/>
                    <a:chOff x="2508" y="1264"/>
                    <a:chExt cx="192" cy="448"/>
                  </a:xfrm>
                </p:grpSpPr>
                <p:sp>
                  <p:nvSpPr>
                    <p:cNvPr id="62571" name="Line 2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00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2572" name="Line 2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08" y="1264"/>
                      <a:ext cx="0" cy="448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62565" name="Rectangle 229"/>
                <p:cNvSpPr>
                  <a:spLocks noChangeArrowheads="1"/>
                </p:cNvSpPr>
                <p:nvPr/>
              </p:nvSpPr>
              <p:spPr bwMode="auto">
                <a:xfrm>
                  <a:off x="2112" y="1152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2566" name="Rectangle 230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2567" name="Rectangle 231"/>
                <p:cNvSpPr>
                  <a:spLocks noChangeArrowheads="1"/>
                </p:cNvSpPr>
                <p:nvPr/>
              </p:nvSpPr>
              <p:spPr bwMode="auto">
                <a:xfrm>
                  <a:off x="2064" y="971"/>
                  <a:ext cx="202" cy="22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lIns="90488" tIns="44450" rIns="90488" bIns="44450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o</a:t>
                  </a:r>
                </a:p>
              </p:txBody>
            </p:sp>
            <p:sp>
              <p:nvSpPr>
                <p:cNvPr id="62568" name="Rectangle 232"/>
                <p:cNvSpPr>
                  <a:spLocks noChangeArrowheads="1"/>
                </p:cNvSpPr>
                <p:nvPr/>
              </p:nvSpPr>
              <p:spPr bwMode="auto">
                <a:xfrm>
                  <a:off x="2256" y="1152"/>
                  <a:ext cx="196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eaLnBrk="1" hangingPunct="1"/>
                  <a:r>
                    <a:rPr kumimoji="1" lang="en-US" altLang="ko-KR" sz="1800" b="1">
                      <a:latin typeface="Arial" charset="0"/>
                      <a:ea typeface="Gulim" pitchFamily="34" charset="-128"/>
                      <a:cs typeface="Gulim" pitchFamily="34" charset="-128"/>
                    </a:rPr>
                    <a:t>x</a:t>
                  </a:r>
                  <a:endParaRPr kumimoji="1" lang="en-US" sz="1800" b="1">
                    <a:latin typeface="Arial" charset="0"/>
                    <a:ea typeface="Gulim" pitchFamily="34" charset="-128"/>
                    <a:cs typeface="Gulim" pitchFamily="34" charset="-128"/>
                  </a:endParaRPr>
                </a:p>
              </p:txBody>
            </p:sp>
          </p:grpSp>
        </p:grpSp>
        <p:sp>
          <p:nvSpPr>
            <p:cNvPr id="62560" name="Rectangle 233"/>
            <p:cNvSpPr>
              <a:spLocks noChangeArrowheads="1"/>
            </p:cNvSpPr>
            <p:nvPr/>
          </p:nvSpPr>
          <p:spPr bwMode="auto">
            <a:xfrm>
              <a:off x="1918" y="2208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</p:grpSp>
      <p:sp>
        <p:nvSpPr>
          <p:cNvPr id="62521" name="Rectangle 234"/>
          <p:cNvSpPr>
            <a:spLocks noChangeArrowheads="1"/>
          </p:cNvSpPr>
          <p:nvPr/>
        </p:nvSpPr>
        <p:spPr bwMode="auto">
          <a:xfrm>
            <a:off x="2803525" y="5683250"/>
            <a:ext cx="3206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o</a:t>
            </a:r>
          </a:p>
        </p:txBody>
      </p:sp>
      <p:grpSp>
        <p:nvGrpSpPr>
          <p:cNvPr id="62522" name="Group 235"/>
          <p:cNvGrpSpPr>
            <a:grpSpLocks/>
          </p:cNvGrpSpPr>
          <p:nvPr/>
        </p:nvGrpSpPr>
        <p:grpSpPr bwMode="auto">
          <a:xfrm>
            <a:off x="4572000" y="5378450"/>
            <a:ext cx="854075" cy="973138"/>
            <a:chOff x="1920" y="960"/>
            <a:chExt cx="538" cy="613"/>
          </a:xfrm>
        </p:grpSpPr>
        <p:sp>
          <p:nvSpPr>
            <p:cNvPr id="62545" name="Rectangle 236"/>
            <p:cNvSpPr>
              <a:spLocks noChangeArrowheads="1"/>
            </p:cNvSpPr>
            <p:nvPr/>
          </p:nvSpPr>
          <p:spPr bwMode="auto">
            <a:xfrm>
              <a:off x="2256" y="960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sp>
          <p:nvSpPr>
            <p:cNvPr id="62546" name="Rectangle 237"/>
            <p:cNvSpPr>
              <a:spLocks noChangeArrowheads="1"/>
            </p:cNvSpPr>
            <p:nvPr/>
          </p:nvSpPr>
          <p:spPr bwMode="auto">
            <a:xfrm>
              <a:off x="1920" y="960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grpSp>
          <p:nvGrpSpPr>
            <p:cNvPr id="62547" name="Group 238"/>
            <p:cNvGrpSpPr>
              <a:grpSpLocks/>
            </p:cNvGrpSpPr>
            <p:nvPr/>
          </p:nvGrpSpPr>
          <p:grpSpPr bwMode="auto">
            <a:xfrm>
              <a:off x="1958" y="971"/>
              <a:ext cx="500" cy="602"/>
              <a:chOff x="1958" y="971"/>
              <a:chExt cx="500" cy="602"/>
            </a:xfrm>
          </p:grpSpPr>
          <p:grpSp>
            <p:nvGrpSpPr>
              <p:cNvPr id="62548" name="Group 239"/>
              <p:cNvGrpSpPr>
                <a:grpSpLocks/>
              </p:cNvGrpSpPr>
              <p:nvPr/>
            </p:nvGrpSpPr>
            <p:grpSpPr bwMode="auto">
              <a:xfrm>
                <a:off x="1958" y="1061"/>
                <a:ext cx="448" cy="448"/>
                <a:chOff x="2368" y="1264"/>
                <a:chExt cx="448" cy="448"/>
              </a:xfrm>
            </p:grpSpPr>
            <p:grpSp>
              <p:nvGrpSpPr>
                <p:cNvPr id="62553" name="Group 240"/>
                <p:cNvGrpSpPr>
                  <a:grpSpLocks/>
                </p:cNvGrpSpPr>
                <p:nvPr/>
              </p:nvGrpSpPr>
              <p:grpSpPr bwMode="auto">
                <a:xfrm>
                  <a:off x="2368" y="1380"/>
                  <a:ext cx="448" cy="192"/>
                  <a:chOff x="2368" y="1380"/>
                  <a:chExt cx="448" cy="192"/>
                </a:xfrm>
              </p:grpSpPr>
              <p:sp>
                <p:nvSpPr>
                  <p:cNvPr id="62557" name="Line 241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380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2558" name="Line 242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572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2554" name="Group 243"/>
                <p:cNvGrpSpPr>
                  <a:grpSpLocks/>
                </p:cNvGrpSpPr>
                <p:nvPr/>
              </p:nvGrpSpPr>
              <p:grpSpPr bwMode="auto">
                <a:xfrm>
                  <a:off x="2508" y="1264"/>
                  <a:ext cx="192" cy="448"/>
                  <a:chOff x="2508" y="1264"/>
                  <a:chExt cx="192" cy="448"/>
                </a:xfrm>
              </p:grpSpPr>
              <p:sp>
                <p:nvSpPr>
                  <p:cNvPr id="62555" name="Line 244"/>
                  <p:cNvSpPr>
                    <a:spLocks noChangeShapeType="1"/>
                  </p:cNvSpPr>
                  <p:nvPr/>
                </p:nvSpPr>
                <p:spPr bwMode="auto">
                  <a:xfrm>
                    <a:off x="2700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2556" name="Line 245"/>
                  <p:cNvSpPr>
                    <a:spLocks noChangeShapeType="1"/>
                  </p:cNvSpPr>
                  <p:nvPr/>
                </p:nvSpPr>
                <p:spPr bwMode="auto">
                  <a:xfrm>
                    <a:off x="2508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62549" name="Rectangle 246"/>
              <p:cNvSpPr>
                <a:spLocks noChangeArrowheads="1"/>
              </p:cNvSpPr>
              <p:nvPr/>
            </p:nvSpPr>
            <p:spPr bwMode="auto">
              <a:xfrm>
                <a:off x="2112" y="1152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2550" name="Rectangle 247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2551" name="Rectangle 248"/>
              <p:cNvSpPr>
                <a:spLocks noChangeArrowheads="1"/>
              </p:cNvSpPr>
              <p:nvPr/>
            </p:nvSpPr>
            <p:spPr bwMode="auto">
              <a:xfrm>
                <a:off x="2064" y="971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2552" name="Rectangle 249"/>
              <p:cNvSpPr>
                <a:spLocks noChangeArrowheads="1"/>
              </p:cNvSpPr>
              <p:nvPr/>
            </p:nvSpPr>
            <p:spPr bwMode="auto">
              <a:xfrm>
                <a:off x="2256" y="1152"/>
                <a:ext cx="19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  <a:endParaRPr kumimoji="1" lang="en-US" sz="1800" b="1">
                  <a:latin typeface="Arial" charset="0"/>
                  <a:ea typeface="Gulim" pitchFamily="34" charset="-128"/>
                  <a:cs typeface="Gulim" pitchFamily="34" charset="-128"/>
                </a:endParaRPr>
              </a:p>
            </p:txBody>
          </p:sp>
        </p:grpSp>
      </p:grpSp>
      <p:sp>
        <p:nvSpPr>
          <p:cNvPr id="62523" name="Rectangle 250"/>
          <p:cNvSpPr>
            <a:spLocks noChangeArrowheads="1"/>
          </p:cNvSpPr>
          <p:nvPr/>
        </p:nvSpPr>
        <p:spPr bwMode="auto">
          <a:xfrm>
            <a:off x="4876800" y="5988050"/>
            <a:ext cx="307975" cy="363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sp>
        <p:nvSpPr>
          <p:cNvPr id="62524" name="Rectangle 251"/>
          <p:cNvSpPr>
            <a:spLocks noChangeArrowheads="1"/>
          </p:cNvSpPr>
          <p:nvPr/>
        </p:nvSpPr>
        <p:spPr bwMode="auto">
          <a:xfrm>
            <a:off x="4587875" y="5665788"/>
            <a:ext cx="3206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o</a:t>
            </a:r>
          </a:p>
        </p:txBody>
      </p:sp>
      <p:sp>
        <p:nvSpPr>
          <p:cNvPr id="62525" name="Rectangle 252"/>
          <p:cNvSpPr>
            <a:spLocks noChangeArrowheads="1"/>
          </p:cNvSpPr>
          <p:nvPr/>
        </p:nvSpPr>
        <p:spPr bwMode="auto">
          <a:xfrm>
            <a:off x="5638800" y="5700713"/>
            <a:ext cx="3079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sp>
        <p:nvSpPr>
          <p:cNvPr id="62526" name="AutoShape 253"/>
          <p:cNvSpPr>
            <a:spLocks noChangeArrowheads="1"/>
          </p:cNvSpPr>
          <p:nvPr/>
        </p:nvSpPr>
        <p:spPr bwMode="auto">
          <a:xfrm>
            <a:off x="4876800" y="6292850"/>
            <a:ext cx="228600" cy="228600"/>
          </a:xfrm>
          <a:custGeom>
            <a:avLst/>
            <a:gdLst>
              <a:gd name="T0" fmla="*/ 1209675 w 21600"/>
              <a:gd name="T1" fmla="*/ 0 h 21600"/>
              <a:gd name="T2" fmla="*/ 354277 w 21600"/>
              <a:gd name="T3" fmla="*/ 354277 h 21600"/>
              <a:gd name="T4" fmla="*/ 0 w 21600"/>
              <a:gd name="T5" fmla="*/ 1209675 h 21600"/>
              <a:gd name="T6" fmla="*/ 354277 w 21600"/>
              <a:gd name="T7" fmla="*/ 2065073 h 21600"/>
              <a:gd name="T8" fmla="*/ 1209675 w 21600"/>
              <a:gd name="T9" fmla="*/ 2419350 h 21600"/>
              <a:gd name="T10" fmla="*/ 2065073 w 21600"/>
              <a:gd name="T11" fmla="*/ 2065073 h 21600"/>
              <a:gd name="T12" fmla="*/ 2419350 w 21600"/>
              <a:gd name="T13" fmla="*/ 1209675 h 21600"/>
              <a:gd name="T14" fmla="*/ 2065073 w 21600"/>
              <a:gd name="T15" fmla="*/ 35427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2527" name="Group 254"/>
          <p:cNvGrpSpPr>
            <a:grpSpLocks/>
          </p:cNvGrpSpPr>
          <p:nvPr/>
        </p:nvGrpSpPr>
        <p:grpSpPr bwMode="auto">
          <a:xfrm>
            <a:off x="5638800" y="5395913"/>
            <a:ext cx="854075" cy="973137"/>
            <a:chOff x="1920" y="960"/>
            <a:chExt cx="538" cy="613"/>
          </a:xfrm>
        </p:grpSpPr>
        <p:sp>
          <p:nvSpPr>
            <p:cNvPr id="62531" name="Rectangle 255"/>
            <p:cNvSpPr>
              <a:spLocks noChangeArrowheads="1"/>
            </p:cNvSpPr>
            <p:nvPr/>
          </p:nvSpPr>
          <p:spPr bwMode="auto">
            <a:xfrm>
              <a:off x="2256" y="960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sp>
          <p:nvSpPr>
            <p:cNvPr id="62532" name="Rectangle 256"/>
            <p:cNvSpPr>
              <a:spLocks noChangeArrowheads="1"/>
            </p:cNvSpPr>
            <p:nvPr/>
          </p:nvSpPr>
          <p:spPr bwMode="auto">
            <a:xfrm>
              <a:off x="1920" y="960"/>
              <a:ext cx="194" cy="2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prstTxWarp prst="textNoShape">
                <a:avLst/>
              </a:prstTxWarp>
              <a:spAutoFit/>
            </a:bodyPr>
            <a:lstStyle/>
            <a:p>
              <a:r>
                <a:rPr kumimoji="1" lang="en-US" altLang="ko-KR" sz="1800" b="1">
                  <a:latin typeface="Arial" charset="0"/>
                  <a:ea typeface="Gulim" pitchFamily="34" charset="-128"/>
                  <a:cs typeface="Gulim" pitchFamily="34" charset="-128"/>
                </a:rPr>
                <a:t>x</a:t>
              </a:r>
            </a:p>
          </p:txBody>
        </p:sp>
        <p:grpSp>
          <p:nvGrpSpPr>
            <p:cNvPr id="62533" name="Group 257"/>
            <p:cNvGrpSpPr>
              <a:grpSpLocks/>
            </p:cNvGrpSpPr>
            <p:nvPr/>
          </p:nvGrpSpPr>
          <p:grpSpPr bwMode="auto">
            <a:xfrm>
              <a:off x="1958" y="971"/>
              <a:ext cx="500" cy="602"/>
              <a:chOff x="1958" y="971"/>
              <a:chExt cx="500" cy="602"/>
            </a:xfrm>
          </p:grpSpPr>
          <p:grpSp>
            <p:nvGrpSpPr>
              <p:cNvPr id="62534" name="Group 258"/>
              <p:cNvGrpSpPr>
                <a:grpSpLocks/>
              </p:cNvGrpSpPr>
              <p:nvPr/>
            </p:nvGrpSpPr>
            <p:grpSpPr bwMode="auto">
              <a:xfrm>
                <a:off x="1958" y="1061"/>
                <a:ext cx="448" cy="448"/>
                <a:chOff x="2368" y="1264"/>
                <a:chExt cx="448" cy="448"/>
              </a:xfrm>
            </p:grpSpPr>
            <p:grpSp>
              <p:nvGrpSpPr>
                <p:cNvPr id="62539" name="Group 259"/>
                <p:cNvGrpSpPr>
                  <a:grpSpLocks/>
                </p:cNvGrpSpPr>
                <p:nvPr/>
              </p:nvGrpSpPr>
              <p:grpSpPr bwMode="auto">
                <a:xfrm>
                  <a:off x="2368" y="1380"/>
                  <a:ext cx="448" cy="192"/>
                  <a:chOff x="2368" y="1380"/>
                  <a:chExt cx="448" cy="192"/>
                </a:xfrm>
              </p:grpSpPr>
              <p:sp>
                <p:nvSpPr>
                  <p:cNvPr id="62543" name="Line 260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380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2544" name="Line 261"/>
                  <p:cNvSpPr>
                    <a:spLocks noChangeShapeType="1"/>
                  </p:cNvSpPr>
                  <p:nvPr/>
                </p:nvSpPr>
                <p:spPr bwMode="auto">
                  <a:xfrm>
                    <a:off x="2368" y="1572"/>
                    <a:ext cx="4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2540" name="Group 262"/>
                <p:cNvGrpSpPr>
                  <a:grpSpLocks/>
                </p:cNvGrpSpPr>
                <p:nvPr/>
              </p:nvGrpSpPr>
              <p:grpSpPr bwMode="auto">
                <a:xfrm>
                  <a:off x="2508" y="1264"/>
                  <a:ext cx="192" cy="448"/>
                  <a:chOff x="2508" y="1264"/>
                  <a:chExt cx="192" cy="448"/>
                </a:xfrm>
              </p:grpSpPr>
              <p:sp>
                <p:nvSpPr>
                  <p:cNvPr id="62541" name="Line 263"/>
                  <p:cNvSpPr>
                    <a:spLocks noChangeShapeType="1"/>
                  </p:cNvSpPr>
                  <p:nvPr/>
                </p:nvSpPr>
                <p:spPr bwMode="auto">
                  <a:xfrm>
                    <a:off x="2700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2542" name="Line 264"/>
                  <p:cNvSpPr>
                    <a:spLocks noChangeShapeType="1"/>
                  </p:cNvSpPr>
                  <p:nvPr/>
                </p:nvSpPr>
                <p:spPr bwMode="auto">
                  <a:xfrm>
                    <a:off x="2508" y="1264"/>
                    <a:ext cx="0" cy="4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62535" name="Rectangle 265"/>
              <p:cNvSpPr>
                <a:spLocks noChangeArrowheads="1"/>
              </p:cNvSpPr>
              <p:nvPr/>
            </p:nvSpPr>
            <p:spPr bwMode="auto">
              <a:xfrm>
                <a:off x="2112" y="1152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2536" name="Rectangle 266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2537" name="Rectangle 267"/>
              <p:cNvSpPr>
                <a:spLocks noChangeArrowheads="1"/>
              </p:cNvSpPr>
              <p:nvPr/>
            </p:nvSpPr>
            <p:spPr bwMode="auto">
              <a:xfrm>
                <a:off x="2064" y="971"/>
                <a:ext cx="202" cy="22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o</a:t>
                </a:r>
              </a:p>
            </p:txBody>
          </p:sp>
          <p:sp>
            <p:nvSpPr>
              <p:cNvPr id="62538" name="Rectangle 268"/>
              <p:cNvSpPr>
                <a:spLocks noChangeArrowheads="1"/>
              </p:cNvSpPr>
              <p:nvPr/>
            </p:nvSpPr>
            <p:spPr bwMode="auto">
              <a:xfrm>
                <a:off x="2256" y="1152"/>
                <a:ext cx="19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kumimoji="1" lang="en-US" altLang="ko-KR" sz="1800" b="1">
                    <a:latin typeface="Arial" charset="0"/>
                    <a:ea typeface="Gulim" pitchFamily="34" charset="-128"/>
                    <a:cs typeface="Gulim" pitchFamily="34" charset="-128"/>
                  </a:rPr>
                  <a:t>x</a:t>
                </a:r>
                <a:endParaRPr kumimoji="1" lang="en-US" sz="1800" b="1">
                  <a:latin typeface="Arial" charset="0"/>
                  <a:ea typeface="Gulim" pitchFamily="34" charset="-128"/>
                  <a:cs typeface="Gulim" pitchFamily="34" charset="-128"/>
                </a:endParaRPr>
              </a:p>
            </p:txBody>
          </p:sp>
        </p:grpSp>
      </p:grpSp>
      <p:sp>
        <p:nvSpPr>
          <p:cNvPr id="62528" name="Rectangle 269"/>
          <p:cNvSpPr>
            <a:spLocks noChangeArrowheads="1"/>
          </p:cNvSpPr>
          <p:nvPr/>
        </p:nvSpPr>
        <p:spPr bwMode="auto">
          <a:xfrm>
            <a:off x="5943600" y="6005513"/>
            <a:ext cx="3079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x</a:t>
            </a:r>
          </a:p>
        </p:txBody>
      </p:sp>
      <p:sp>
        <p:nvSpPr>
          <p:cNvPr id="62529" name="Rectangle 270"/>
          <p:cNvSpPr>
            <a:spLocks noChangeArrowheads="1"/>
          </p:cNvSpPr>
          <p:nvPr/>
        </p:nvSpPr>
        <p:spPr bwMode="auto">
          <a:xfrm>
            <a:off x="5638800" y="6005513"/>
            <a:ext cx="320675" cy="36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r>
              <a:rPr kumimoji="1" lang="en-US" altLang="ko-KR" sz="1800" b="1">
                <a:latin typeface="Arial" charset="0"/>
                <a:ea typeface="Gulim" pitchFamily="34" charset="-128"/>
                <a:cs typeface="Gulim" pitchFamily="34" charset="-128"/>
              </a:rPr>
              <a:t>o</a:t>
            </a:r>
          </a:p>
        </p:txBody>
      </p:sp>
      <p:sp>
        <p:nvSpPr>
          <p:cNvPr id="62530" name="AutoShape 271"/>
          <p:cNvSpPr>
            <a:spLocks noChangeArrowheads="1"/>
          </p:cNvSpPr>
          <p:nvPr/>
        </p:nvSpPr>
        <p:spPr bwMode="auto">
          <a:xfrm>
            <a:off x="2111375" y="5192713"/>
            <a:ext cx="228600" cy="304800"/>
          </a:xfrm>
          <a:prstGeom prst="lightningBol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4" name="TextBox 273"/>
          <p:cNvSpPr txBox="1"/>
          <p:nvPr/>
        </p:nvSpPr>
        <p:spPr>
          <a:xfrm>
            <a:off x="471357" y="2396208"/>
            <a:ext cx="1571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0" y="3740165"/>
            <a:ext cx="1571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MIN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-332051" y="5128132"/>
            <a:ext cx="1571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3124969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635000" y="1"/>
            <a:ext cx="7772400" cy="65470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dirty="0"/>
              <a:t>Partial Game Tree for Tic-Tac-Toe</a:t>
            </a:r>
            <a:endParaRPr lang="en-US" sz="4000" dirty="0"/>
          </a:p>
        </p:txBody>
      </p:sp>
      <p:sp>
        <p:nvSpPr>
          <p:cNvPr id="3072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9D0C812-DD1D-7B40-AB41-7FA89978935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5850" y="833438"/>
            <a:ext cx="6823075" cy="47212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574468" name="Rectangle 4"/>
          <p:cNvSpPr>
            <a:spLocks noChangeArrowheads="1"/>
          </p:cNvSpPr>
          <p:nvPr/>
        </p:nvSpPr>
        <p:spPr bwMode="auto">
          <a:xfrm>
            <a:off x="242308" y="5619000"/>
            <a:ext cx="8781582" cy="112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20000"/>
              </a:spcBef>
              <a:buClr>
                <a:srgbClr val="3C0000"/>
              </a:buClr>
              <a:buFont typeface="Wingdings" charset="2"/>
              <a:buNone/>
              <a:defRPr/>
            </a:pPr>
            <a:r>
              <a:rPr kumimoji="1" lang="en-US" sz="2400" b="1" dirty="0">
                <a:solidFill>
                  <a:schemeClr val="accent2"/>
                </a:solidFill>
              </a:rPr>
              <a:t>Max tries to maximize utility (from X’s perspective) of move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3C0000"/>
              </a:buClr>
              <a:buFont typeface="Wingdings" charset="2"/>
              <a:buNone/>
              <a:defRPr/>
            </a:pPr>
            <a:r>
              <a:rPr kumimoji="1" lang="en-US" sz="2400" b="1" dirty="0">
                <a:solidFill>
                  <a:schemeClr val="accent2"/>
                </a:solidFill>
              </a:rPr>
              <a:t>Min tries to minimize utility (from X’s perspective) of move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641350" y="223838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Optimal Strategies</a:t>
            </a:r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>
          <a:xfrm>
            <a:off x="293688" y="1449388"/>
            <a:ext cx="8504977" cy="5159375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Find a </a:t>
            </a:r>
            <a:r>
              <a:rPr lang="en-US" sz="2400" i="1" dirty="0"/>
              <a:t>contingent</a:t>
            </a:r>
            <a:r>
              <a:rPr lang="en-US" sz="2400" dirty="0"/>
              <a:t> </a:t>
            </a:r>
            <a:r>
              <a:rPr lang="en-US" sz="2400" i="1" dirty="0"/>
              <a:t>strategy</a:t>
            </a:r>
            <a:r>
              <a:rPr lang="en-US" sz="2400" dirty="0"/>
              <a:t> for MAX assuming infallible MIN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Assumption: Both players play optimally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Given a game tree, the optimal strategy can be determined by using the </a:t>
            </a:r>
            <a:r>
              <a:rPr lang="en-US" sz="2400" i="1" dirty="0" err="1"/>
              <a:t>minimax</a:t>
            </a:r>
            <a:r>
              <a:rPr lang="en-US" sz="2400" i="1" dirty="0"/>
              <a:t> value</a:t>
            </a:r>
            <a:r>
              <a:rPr lang="en-US" sz="2400" dirty="0"/>
              <a:t> of each node: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sz="1800" dirty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sz="2000" dirty="0"/>
              <a:t>MINIMAX-VALUE(</a:t>
            </a:r>
            <a:r>
              <a:rPr lang="en-US" sz="2000" i="1" dirty="0"/>
              <a:t>n</a:t>
            </a:r>
            <a:r>
              <a:rPr lang="en-US" sz="2000" dirty="0"/>
              <a:t>)=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sz="2000" dirty="0"/>
              <a:t>	UTILITY(</a:t>
            </a:r>
            <a:r>
              <a:rPr lang="en-US" sz="2000" i="1" dirty="0"/>
              <a:t>n</a:t>
            </a:r>
            <a:r>
              <a:rPr lang="en-US" sz="2000" dirty="0"/>
              <a:t>)				If </a:t>
            </a:r>
            <a:r>
              <a:rPr lang="en-US" sz="2000" i="1" dirty="0"/>
              <a:t>n</a:t>
            </a:r>
            <a:r>
              <a:rPr lang="en-US" sz="2000" dirty="0"/>
              <a:t> is a terminal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max</a:t>
            </a:r>
            <a:r>
              <a:rPr lang="en-US" sz="2000" i="1" baseline="-25000" dirty="0" err="1"/>
              <a:t>s</a:t>
            </a:r>
            <a:r>
              <a:rPr lang="en-US" sz="2000" i="1" baseline="-25000" dirty="0"/>
              <a:t> </a:t>
            </a:r>
            <a:r>
              <a:rPr lang="en-US" sz="2000" i="1" baseline="-25000" dirty="0">
                <a:sym typeface="Symbol" charset="2"/>
              </a:rPr>
              <a:t> </a:t>
            </a:r>
            <a:r>
              <a:rPr lang="en-US" sz="2000" i="1" baseline="-25000" dirty="0"/>
              <a:t>successors</a:t>
            </a:r>
            <a:r>
              <a:rPr lang="en-US" sz="2000" baseline="-25000" dirty="0"/>
              <a:t>(</a:t>
            </a:r>
            <a:r>
              <a:rPr lang="en-US" sz="2000" i="1" baseline="-25000" dirty="0"/>
              <a:t>n</a:t>
            </a:r>
            <a:r>
              <a:rPr lang="en-US" sz="2000" baseline="-25000" dirty="0"/>
              <a:t>)</a:t>
            </a:r>
            <a:r>
              <a:rPr lang="en-US" sz="2000" dirty="0"/>
              <a:t> MINIMAX-VALUE(</a:t>
            </a:r>
            <a:r>
              <a:rPr lang="en-US" sz="2000" i="1" dirty="0"/>
              <a:t>s</a:t>
            </a:r>
            <a:r>
              <a:rPr lang="en-US" sz="2000" dirty="0"/>
              <a:t>) 	If </a:t>
            </a:r>
            <a:r>
              <a:rPr lang="en-US" sz="2000" i="1" dirty="0"/>
              <a:t>n</a:t>
            </a:r>
            <a:r>
              <a:rPr lang="en-US" sz="2000" dirty="0"/>
              <a:t> is a max node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sz="2000" dirty="0"/>
              <a:t>	</a:t>
            </a:r>
            <a:r>
              <a:rPr lang="en-US" sz="2000" dirty="0" err="1"/>
              <a:t>min</a:t>
            </a:r>
            <a:r>
              <a:rPr lang="en-US" sz="2000" i="1" baseline="-25000" dirty="0" err="1"/>
              <a:t>s</a:t>
            </a:r>
            <a:r>
              <a:rPr lang="en-US" sz="2000" i="1" baseline="-25000" dirty="0"/>
              <a:t> </a:t>
            </a:r>
            <a:r>
              <a:rPr lang="en-US" sz="2000" i="1" baseline="-25000" dirty="0">
                <a:sym typeface="Symbol" charset="2"/>
              </a:rPr>
              <a:t> </a:t>
            </a:r>
            <a:r>
              <a:rPr lang="en-US" sz="2000" i="1" baseline="-25000" dirty="0"/>
              <a:t>successors</a:t>
            </a:r>
            <a:r>
              <a:rPr lang="en-US" sz="2000" baseline="-25000" dirty="0"/>
              <a:t>(</a:t>
            </a:r>
            <a:r>
              <a:rPr lang="en-US" sz="2000" i="1" baseline="-25000" dirty="0"/>
              <a:t>n</a:t>
            </a:r>
            <a:r>
              <a:rPr lang="en-US" sz="2000" baseline="-25000" dirty="0"/>
              <a:t>)</a:t>
            </a:r>
            <a:r>
              <a:rPr lang="en-US" sz="2000" dirty="0"/>
              <a:t> MINIMAX-VALUE(</a:t>
            </a:r>
            <a:r>
              <a:rPr lang="en-US" sz="2000" i="1" dirty="0"/>
              <a:t>s</a:t>
            </a:r>
            <a:r>
              <a:rPr lang="en-US" sz="2000" dirty="0"/>
              <a:t>) 	If </a:t>
            </a:r>
            <a:r>
              <a:rPr lang="en-US" sz="2000" i="1" dirty="0"/>
              <a:t>n</a:t>
            </a:r>
            <a:r>
              <a:rPr lang="en-US" sz="2000" dirty="0"/>
              <a:t> is a min node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Implicitly defines a recursive search algorithm (</a:t>
            </a:r>
            <a:r>
              <a:rPr lang="en-US" sz="2400" dirty="0" err="1"/>
              <a:t>Minimax</a:t>
            </a:r>
            <a:r>
              <a:rPr lang="en-US" sz="2400" dirty="0"/>
              <a:t>)</a:t>
            </a:r>
          </a:p>
        </p:txBody>
      </p:sp>
      <p:sp>
        <p:nvSpPr>
          <p:cNvPr id="327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57361A2-9346-2C4C-AB7E-D45CC7049E7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6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515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CS 561,  Sessions 8-9</a:t>
            </a:r>
          </a:p>
        </p:txBody>
      </p:sp>
      <p:sp>
        <p:nvSpPr>
          <p:cNvPr id="634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136CC11-A4F3-3D4A-9D13-EBF7E165BB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Minimax</a:t>
            </a:r>
          </a:p>
        </p:txBody>
      </p:sp>
      <p:sp>
        <p:nvSpPr>
          <p:cNvPr id="63493" name="Text Box 3"/>
          <p:cNvSpPr txBox="1">
            <a:spLocks noChangeArrowheads="1"/>
          </p:cNvSpPr>
          <p:nvPr/>
        </p:nvSpPr>
        <p:spPr bwMode="auto">
          <a:xfrm>
            <a:off x="2057400" y="3548063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3</a:t>
            </a:r>
          </a:p>
        </p:txBody>
      </p:sp>
      <p:sp>
        <p:nvSpPr>
          <p:cNvPr id="63494" name="Text Box 4"/>
          <p:cNvSpPr txBox="1">
            <a:spLocks noChangeArrowheads="1"/>
          </p:cNvSpPr>
          <p:nvPr/>
        </p:nvSpPr>
        <p:spPr bwMode="auto">
          <a:xfrm>
            <a:off x="3505200" y="3548063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8</a:t>
            </a:r>
          </a:p>
        </p:txBody>
      </p:sp>
      <p:sp>
        <p:nvSpPr>
          <p:cNvPr id="63495" name="Text Box 5"/>
          <p:cNvSpPr txBox="1">
            <a:spLocks noChangeArrowheads="1"/>
          </p:cNvSpPr>
          <p:nvPr/>
        </p:nvSpPr>
        <p:spPr bwMode="auto">
          <a:xfrm>
            <a:off x="2743200" y="3548063"/>
            <a:ext cx="523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12</a:t>
            </a:r>
          </a:p>
        </p:txBody>
      </p:sp>
      <p:sp>
        <p:nvSpPr>
          <p:cNvPr id="63496" name="Text Box 6"/>
          <p:cNvSpPr txBox="1">
            <a:spLocks noChangeArrowheads="1"/>
          </p:cNvSpPr>
          <p:nvPr/>
        </p:nvSpPr>
        <p:spPr bwMode="auto">
          <a:xfrm>
            <a:off x="4419600" y="3548063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4</a:t>
            </a:r>
          </a:p>
        </p:txBody>
      </p:sp>
      <p:sp>
        <p:nvSpPr>
          <p:cNvPr id="63497" name="Text Box 7"/>
          <p:cNvSpPr txBox="1">
            <a:spLocks noChangeArrowheads="1"/>
          </p:cNvSpPr>
          <p:nvPr/>
        </p:nvSpPr>
        <p:spPr bwMode="auto">
          <a:xfrm>
            <a:off x="4800600" y="3548063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6</a:t>
            </a:r>
          </a:p>
        </p:txBody>
      </p:sp>
      <p:sp>
        <p:nvSpPr>
          <p:cNvPr id="63498" name="Text Box 8"/>
          <p:cNvSpPr txBox="1">
            <a:spLocks noChangeArrowheads="1"/>
          </p:cNvSpPr>
          <p:nvPr/>
        </p:nvSpPr>
        <p:spPr bwMode="auto">
          <a:xfrm>
            <a:off x="5410200" y="3548063"/>
            <a:ext cx="523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14</a:t>
            </a:r>
          </a:p>
        </p:txBody>
      </p:sp>
      <p:sp>
        <p:nvSpPr>
          <p:cNvPr id="63499" name="Text Box 9"/>
          <p:cNvSpPr txBox="1">
            <a:spLocks noChangeArrowheads="1"/>
          </p:cNvSpPr>
          <p:nvPr/>
        </p:nvSpPr>
        <p:spPr bwMode="auto">
          <a:xfrm>
            <a:off x="6781800" y="3548063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2</a:t>
            </a:r>
          </a:p>
        </p:txBody>
      </p:sp>
      <p:sp>
        <p:nvSpPr>
          <p:cNvPr id="63500" name="Text Box 10"/>
          <p:cNvSpPr txBox="1">
            <a:spLocks noChangeArrowheads="1"/>
          </p:cNvSpPr>
          <p:nvPr/>
        </p:nvSpPr>
        <p:spPr bwMode="auto">
          <a:xfrm>
            <a:off x="6172200" y="3548063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5</a:t>
            </a:r>
          </a:p>
        </p:txBody>
      </p:sp>
      <p:sp>
        <p:nvSpPr>
          <p:cNvPr id="63501" name="Text Box 11"/>
          <p:cNvSpPr txBox="1">
            <a:spLocks noChangeArrowheads="1"/>
          </p:cNvSpPr>
          <p:nvPr/>
        </p:nvSpPr>
        <p:spPr bwMode="auto">
          <a:xfrm>
            <a:off x="3962400" y="3548063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2</a:t>
            </a:r>
          </a:p>
        </p:txBody>
      </p:sp>
      <p:sp>
        <p:nvSpPr>
          <p:cNvPr id="63502" name="Line 12"/>
          <p:cNvSpPr>
            <a:spLocks noChangeShapeType="1"/>
          </p:cNvSpPr>
          <p:nvPr/>
        </p:nvSpPr>
        <p:spPr bwMode="auto">
          <a:xfrm flipH="1">
            <a:off x="3505200" y="1871663"/>
            <a:ext cx="838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503" name="Line 13"/>
          <p:cNvSpPr>
            <a:spLocks noChangeShapeType="1"/>
          </p:cNvSpPr>
          <p:nvPr/>
        </p:nvSpPr>
        <p:spPr bwMode="auto">
          <a:xfrm flipH="1">
            <a:off x="2362200" y="2786063"/>
            <a:ext cx="914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504" name="Line 14"/>
          <p:cNvSpPr>
            <a:spLocks noChangeShapeType="1"/>
          </p:cNvSpPr>
          <p:nvPr/>
        </p:nvSpPr>
        <p:spPr bwMode="auto">
          <a:xfrm flipH="1">
            <a:off x="3124200" y="2786063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505" name="Line 15"/>
          <p:cNvSpPr>
            <a:spLocks noChangeShapeType="1"/>
          </p:cNvSpPr>
          <p:nvPr/>
        </p:nvSpPr>
        <p:spPr bwMode="auto">
          <a:xfrm>
            <a:off x="3505200" y="2786063"/>
            <a:ext cx="152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506" name="Line 16"/>
          <p:cNvSpPr>
            <a:spLocks noChangeShapeType="1"/>
          </p:cNvSpPr>
          <p:nvPr/>
        </p:nvSpPr>
        <p:spPr bwMode="auto">
          <a:xfrm>
            <a:off x="4572000" y="2709863"/>
            <a:ext cx="381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507" name="Line 17"/>
          <p:cNvSpPr>
            <a:spLocks noChangeShapeType="1"/>
          </p:cNvSpPr>
          <p:nvPr/>
        </p:nvSpPr>
        <p:spPr bwMode="auto">
          <a:xfrm>
            <a:off x="6019800" y="2786063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508" name="Line 18"/>
          <p:cNvSpPr>
            <a:spLocks noChangeShapeType="1"/>
          </p:cNvSpPr>
          <p:nvPr/>
        </p:nvSpPr>
        <p:spPr bwMode="auto">
          <a:xfrm flipH="1">
            <a:off x="4191000" y="2786063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509" name="Line 19"/>
          <p:cNvSpPr>
            <a:spLocks noChangeShapeType="1"/>
          </p:cNvSpPr>
          <p:nvPr/>
        </p:nvSpPr>
        <p:spPr bwMode="auto">
          <a:xfrm flipH="1">
            <a:off x="5638800" y="2786063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510" name="Line 20"/>
          <p:cNvSpPr>
            <a:spLocks noChangeShapeType="1"/>
          </p:cNvSpPr>
          <p:nvPr/>
        </p:nvSpPr>
        <p:spPr bwMode="auto">
          <a:xfrm>
            <a:off x="4572000" y="2862263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511" name="Line 21"/>
          <p:cNvSpPr>
            <a:spLocks noChangeShapeType="1"/>
          </p:cNvSpPr>
          <p:nvPr/>
        </p:nvSpPr>
        <p:spPr bwMode="auto">
          <a:xfrm>
            <a:off x="5943600" y="2786063"/>
            <a:ext cx="381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512" name="Line 22"/>
          <p:cNvSpPr>
            <a:spLocks noChangeShapeType="1"/>
          </p:cNvSpPr>
          <p:nvPr/>
        </p:nvSpPr>
        <p:spPr bwMode="auto">
          <a:xfrm>
            <a:off x="4800600" y="1947863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513" name="Line 23"/>
          <p:cNvSpPr>
            <a:spLocks noChangeShapeType="1"/>
          </p:cNvSpPr>
          <p:nvPr/>
        </p:nvSpPr>
        <p:spPr bwMode="auto">
          <a:xfrm flipH="1">
            <a:off x="4572000" y="1947863"/>
            <a:ext cx="1588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514" name="Text Box 24"/>
          <p:cNvSpPr txBox="1">
            <a:spLocks noChangeArrowheads="1"/>
          </p:cNvSpPr>
          <p:nvPr/>
        </p:nvSpPr>
        <p:spPr bwMode="auto">
          <a:xfrm>
            <a:off x="1023938" y="4740275"/>
            <a:ext cx="5348287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buFontTx/>
              <a:buChar char="•"/>
            </a:pPr>
            <a:r>
              <a:rPr lang="en-US" sz="2800">
                <a:latin typeface="Tahoma" charset="0"/>
                <a:ea typeface="Arial" charset="0"/>
                <a:cs typeface="Arial" charset="0"/>
              </a:rPr>
              <a:t>Minimize opponent’s chance</a:t>
            </a:r>
          </a:p>
          <a:p>
            <a:pPr eaLnBrk="1" hangingPunct="1">
              <a:buFontTx/>
              <a:buChar char="•"/>
            </a:pPr>
            <a:r>
              <a:rPr lang="en-US" sz="2800">
                <a:latin typeface="Tahoma" charset="0"/>
                <a:ea typeface="Arial" charset="0"/>
                <a:cs typeface="Arial" charset="0"/>
              </a:rPr>
              <a:t>Maximize your chance</a:t>
            </a:r>
          </a:p>
        </p:txBody>
      </p:sp>
    </p:spTree>
    <p:extLst>
      <p:ext uri="{BB962C8B-B14F-4D97-AF65-F5344CB8AC3E}">
        <p14:creationId xmlns:p14="http://schemas.microsoft.com/office/powerpoint/2010/main" val="1874147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CS 561,  Sessions 8-9</a:t>
            </a:r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6B1155-D6EC-6F47-BF89-F80893D86E4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Minimax</a:t>
            </a:r>
          </a:p>
        </p:txBody>
      </p:sp>
      <p:sp>
        <p:nvSpPr>
          <p:cNvPr id="64517" name="Text Box 3"/>
          <p:cNvSpPr txBox="1">
            <a:spLocks noChangeArrowheads="1"/>
          </p:cNvSpPr>
          <p:nvPr/>
        </p:nvSpPr>
        <p:spPr bwMode="auto">
          <a:xfrm>
            <a:off x="3200400" y="24733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3</a:t>
            </a:r>
          </a:p>
        </p:txBody>
      </p:sp>
      <p:sp>
        <p:nvSpPr>
          <p:cNvPr id="64518" name="Text Box 4"/>
          <p:cNvSpPr txBox="1">
            <a:spLocks noChangeArrowheads="1"/>
          </p:cNvSpPr>
          <p:nvPr/>
        </p:nvSpPr>
        <p:spPr bwMode="auto">
          <a:xfrm>
            <a:off x="4394200" y="24733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2</a:t>
            </a:r>
          </a:p>
        </p:txBody>
      </p:sp>
      <p:sp>
        <p:nvSpPr>
          <p:cNvPr id="64519" name="Text Box 5"/>
          <p:cNvSpPr txBox="1">
            <a:spLocks noChangeArrowheads="1"/>
          </p:cNvSpPr>
          <p:nvPr/>
        </p:nvSpPr>
        <p:spPr bwMode="auto">
          <a:xfrm>
            <a:off x="2057400" y="36925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3</a:t>
            </a:r>
          </a:p>
        </p:txBody>
      </p:sp>
      <p:sp>
        <p:nvSpPr>
          <p:cNvPr id="64520" name="Text Box 6"/>
          <p:cNvSpPr txBox="1">
            <a:spLocks noChangeArrowheads="1"/>
          </p:cNvSpPr>
          <p:nvPr/>
        </p:nvSpPr>
        <p:spPr bwMode="auto">
          <a:xfrm>
            <a:off x="5638800" y="24733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2</a:t>
            </a:r>
          </a:p>
        </p:txBody>
      </p:sp>
      <p:sp>
        <p:nvSpPr>
          <p:cNvPr id="64521" name="Text Box 7"/>
          <p:cNvSpPr txBox="1">
            <a:spLocks noChangeArrowheads="1"/>
          </p:cNvSpPr>
          <p:nvPr/>
        </p:nvSpPr>
        <p:spPr bwMode="auto">
          <a:xfrm>
            <a:off x="3505200" y="36925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8</a:t>
            </a:r>
          </a:p>
        </p:txBody>
      </p:sp>
      <p:sp>
        <p:nvSpPr>
          <p:cNvPr id="64522" name="Text Box 8"/>
          <p:cNvSpPr txBox="1">
            <a:spLocks noChangeArrowheads="1"/>
          </p:cNvSpPr>
          <p:nvPr/>
        </p:nvSpPr>
        <p:spPr bwMode="auto">
          <a:xfrm>
            <a:off x="2743200" y="3692525"/>
            <a:ext cx="523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12</a:t>
            </a:r>
          </a:p>
        </p:txBody>
      </p:sp>
      <p:sp>
        <p:nvSpPr>
          <p:cNvPr id="64523" name="Text Box 9"/>
          <p:cNvSpPr txBox="1">
            <a:spLocks noChangeArrowheads="1"/>
          </p:cNvSpPr>
          <p:nvPr/>
        </p:nvSpPr>
        <p:spPr bwMode="auto">
          <a:xfrm>
            <a:off x="4419600" y="36925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4</a:t>
            </a:r>
          </a:p>
        </p:txBody>
      </p:sp>
      <p:sp>
        <p:nvSpPr>
          <p:cNvPr id="64524" name="Text Box 10"/>
          <p:cNvSpPr txBox="1">
            <a:spLocks noChangeArrowheads="1"/>
          </p:cNvSpPr>
          <p:nvPr/>
        </p:nvSpPr>
        <p:spPr bwMode="auto">
          <a:xfrm>
            <a:off x="4800600" y="36925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6</a:t>
            </a:r>
          </a:p>
        </p:txBody>
      </p:sp>
      <p:sp>
        <p:nvSpPr>
          <p:cNvPr id="64525" name="Text Box 11"/>
          <p:cNvSpPr txBox="1">
            <a:spLocks noChangeArrowheads="1"/>
          </p:cNvSpPr>
          <p:nvPr/>
        </p:nvSpPr>
        <p:spPr bwMode="auto">
          <a:xfrm>
            <a:off x="5410200" y="3692525"/>
            <a:ext cx="523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14</a:t>
            </a:r>
          </a:p>
        </p:txBody>
      </p:sp>
      <p:sp>
        <p:nvSpPr>
          <p:cNvPr id="64526" name="Text Box 12"/>
          <p:cNvSpPr txBox="1">
            <a:spLocks noChangeArrowheads="1"/>
          </p:cNvSpPr>
          <p:nvPr/>
        </p:nvSpPr>
        <p:spPr bwMode="auto">
          <a:xfrm>
            <a:off x="6781800" y="36925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2</a:t>
            </a:r>
          </a:p>
        </p:txBody>
      </p:sp>
      <p:sp>
        <p:nvSpPr>
          <p:cNvPr id="64527" name="Text Box 13"/>
          <p:cNvSpPr txBox="1">
            <a:spLocks noChangeArrowheads="1"/>
          </p:cNvSpPr>
          <p:nvPr/>
        </p:nvSpPr>
        <p:spPr bwMode="auto">
          <a:xfrm>
            <a:off x="6172200" y="36925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5</a:t>
            </a:r>
          </a:p>
        </p:txBody>
      </p:sp>
      <p:sp>
        <p:nvSpPr>
          <p:cNvPr id="64528" name="Text Box 14"/>
          <p:cNvSpPr txBox="1">
            <a:spLocks noChangeArrowheads="1"/>
          </p:cNvSpPr>
          <p:nvPr/>
        </p:nvSpPr>
        <p:spPr bwMode="auto">
          <a:xfrm>
            <a:off x="3962400" y="36925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2</a:t>
            </a:r>
          </a:p>
        </p:txBody>
      </p:sp>
      <p:sp>
        <p:nvSpPr>
          <p:cNvPr id="64529" name="Line 15"/>
          <p:cNvSpPr>
            <a:spLocks noChangeShapeType="1"/>
          </p:cNvSpPr>
          <p:nvPr/>
        </p:nvSpPr>
        <p:spPr bwMode="auto">
          <a:xfrm flipH="1">
            <a:off x="3505200" y="2016125"/>
            <a:ext cx="838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30" name="Line 16"/>
          <p:cNvSpPr>
            <a:spLocks noChangeShapeType="1"/>
          </p:cNvSpPr>
          <p:nvPr/>
        </p:nvSpPr>
        <p:spPr bwMode="auto">
          <a:xfrm flipH="1">
            <a:off x="2362200" y="2930525"/>
            <a:ext cx="914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31" name="Line 17"/>
          <p:cNvSpPr>
            <a:spLocks noChangeShapeType="1"/>
          </p:cNvSpPr>
          <p:nvPr/>
        </p:nvSpPr>
        <p:spPr bwMode="auto">
          <a:xfrm flipH="1">
            <a:off x="3124200" y="2930525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32" name="Line 18"/>
          <p:cNvSpPr>
            <a:spLocks noChangeShapeType="1"/>
          </p:cNvSpPr>
          <p:nvPr/>
        </p:nvSpPr>
        <p:spPr bwMode="auto">
          <a:xfrm>
            <a:off x="3505200" y="2930525"/>
            <a:ext cx="152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33" name="Line 19"/>
          <p:cNvSpPr>
            <a:spLocks noChangeShapeType="1"/>
          </p:cNvSpPr>
          <p:nvPr/>
        </p:nvSpPr>
        <p:spPr bwMode="auto">
          <a:xfrm>
            <a:off x="4572000" y="2854325"/>
            <a:ext cx="381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34" name="Line 20"/>
          <p:cNvSpPr>
            <a:spLocks noChangeShapeType="1"/>
          </p:cNvSpPr>
          <p:nvPr/>
        </p:nvSpPr>
        <p:spPr bwMode="auto">
          <a:xfrm>
            <a:off x="6019800" y="2930525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35" name="Line 21"/>
          <p:cNvSpPr>
            <a:spLocks noChangeShapeType="1"/>
          </p:cNvSpPr>
          <p:nvPr/>
        </p:nvSpPr>
        <p:spPr bwMode="auto">
          <a:xfrm flipH="1">
            <a:off x="4191000" y="2930525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36" name="Line 22"/>
          <p:cNvSpPr>
            <a:spLocks noChangeShapeType="1"/>
          </p:cNvSpPr>
          <p:nvPr/>
        </p:nvSpPr>
        <p:spPr bwMode="auto">
          <a:xfrm flipH="1">
            <a:off x="5638800" y="2930525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37" name="Line 23"/>
          <p:cNvSpPr>
            <a:spLocks noChangeShapeType="1"/>
          </p:cNvSpPr>
          <p:nvPr/>
        </p:nvSpPr>
        <p:spPr bwMode="auto">
          <a:xfrm>
            <a:off x="4572000" y="3006725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38" name="Line 24"/>
          <p:cNvSpPr>
            <a:spLocks noChangeShapeType="1"/>
          </p:cNvSpPr>
          <p:nvPr/>
        </p:nvSpPr>
        <p:spPr bwMode="auto">
          <a:xfrm>
            <a:off x="5943600" y="2930525"/>
            <a:ext cx="381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39" name="Line 25"/>
          <p:cNvSpPr>
            <a:spLocks noChangeShapeType="1"/>
          </p:cNvSpPr>
          <p:nvPr/>
        </p:nvSpPr>
        <p:spPr bwMode="auto">
          <a:xfrm>
            <a:off x="4800600" y="2092325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40" name="Line 26"/>
          <p:cNvSpPr>
            <a:spLocks noChangeShapeType="1"/>
          </p:cNvSpPr>
          <p:nvPr/>
        </p:nvSpPr>
        <p:spPr bwMode="auto">
          <a:xfrm flipH="1">
            <a:off x="4572000" y="2092325"/>
            <a:ext cx="1588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41" name="Text Box 27"/>
          <p:cNvSpPr txBox="1">
            <a:spLocks noChangeArrowheads="1"/>
          </p:cNvSpPr>
          <p:nvPr/>
        </p:nvSpPr>
        <p:spPr bwMode="auto">
          <a:xfrm>
            <a:off x="914400" y="2930525"/>
            <a:ext cx="742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MIN</a:t>
            </a:r>
          </a:p>
        </p:txBody>
      </p:sp>
      <p:sp>
        <p:nvSpPr>
          <p:cNvPr id="64542" name="Text Box 28"/>
          <p:cNvSpPr txBox="1">
            <a:spLocks noChangeArrowheads="1"/>
          </p:cNvSpPr>
          <p:nvPr/>
        </p:nvSpPr>
        <p:spPr bwMode="auto">
          <a:xfrm>
            <a:off x="1023938" y="4787900"/>
            <a:ext cx="5348287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buFontTx/>
              <a:buChar char="•"/>
            </a:pPr>
            <a:r>
              <a:rPr lang="en-US" sz="2800">
                <a:latin typeface="Tahoma" charset="0"/>
                <a:ea typeface="Arial" charset="0"/>
                <a:cs typeface="Arial" charset="0"/>
              </a:rPr>
              <a:t>Minimize opponent’s chance</a:t>
            </a:r>
          </a:p>
          <a:p>
            <a:pPr eaLnBrk="1" hangingPunct="1">
              <a:buFontTx/>
              <a:buChar char="•"/>
            </a:pPr>
            <a:r>
              <a:rPr lang="en-US" sz="2800">
                <a:latin typeface="Tahoma" charset="0"/>
                <a:ea typeface="Arial" charset="0"/>
                <a:cs typeface="Arial" charset="0"/>
              </a:rPr>
              <a:t>Maximize your chance</a:t>
            </a:r>
          </a:p>
        </p:txBody>
      </p:sp>
    </p:spTree>
    <p:extLst>
      <p:ext uri="{BB962C8B-B14F-4D97-AF65-F5344CB8AC3E}">
        <p14:creationId xmlns:p14="http://schemas.microsoft.com/office/powerpoint/2010/main" val="4136037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CS 561,  Sessions 8-9</a:t>
            </a:r>
          </a:p>
        </p:txBody>
      </p:sp>
      <p:sp>
        <p:nvSpPr>
          <p:cNvPr id="655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BE0772-CC16-2746-AF0C-8F3BFCD9A46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Minimax</a:t>
            </a:r>
          </a:p>
        </p:txBody>
      </p:sp>
      <p:sp>
        <p:nvSpPr>
          <p:cNvPr id="65541" name="Text Box 3"/>
          <p:cNvSpPr txBox="1">
            <a:spLocks noChangeArrowheads="1"/>
          </p:cNvSpPr>
          <p:nvPr/>
        </p:nvSpPr>
        <p:spPr bwMode="auto">
          <a:xfrm>
            <a:off x="3200400" y="28321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3</a:t>
            </a:r>
          </a:p>
        </p:txBody>
      </p:sp>
      <p:sp>
        <p:nvSpPr>
          <p:cNvPr id="65542" name="Text Box 4"/>
          <p:cNvSpPr txBox="1">
            <a:spLocks noChangeArrowheads="1"/>
          </p:cNvSpPr>
          <p:nvPr/>
        </p:nvSpPr>
        <p:spPr bwMode="auto">
          <a:xfrm>
            <a:off x="4394200" y="19939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3</a:t>
            </a:r>
          </a:p>
        </p:txBody>
      </p:sp>
      <p:sp>
        <p:nvSpPr>
          <p:cNvPr id="65543" name="Text Box 5"/>
          <p:cNvSpPr txBox="1">
            <a:spLocks noChangeArrowheads="1"/>
          </p:cNvSpPr>
          <p:nvPr/>
        </p:nvSpPr>
        <p:spPr bwMode="auto">
          <a:xfrm>
            <a:off x="4394200" y="28321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2</a:t>
            </a:r>
          </a:p>
        </p:txBody>
      </p:sp>
      <p:sp>
        <p:nvSpPr>
          <p:cNvPr id="65544" name="Text Box 6"/>
          <p:cNvSpPr txBox="1">
            <a:spLocks noChangeArrowheads="1"/>
          </p:cNvSpPr>
          <p:nvPr/>
        </p:nvSpPr>
        <p:spPr bwMode="auto">
          <a:xfrm>
            <a:off x="2057400" y="40513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3</a:t>
            </a:r>
          </a:p>
        </p:txBody>
      </p:sp>
      <p:sp>
        <p:nvSpPr>
          <p:cNvPr id="65545" name="Text Box 7"/>
          <p:cNvSpPr txBox="1">
            <a:spLocks noChangeArrowheads="1"/>
          </p:cNvSpPr>
          <p:nvPr/>
        </p:nvSpPr>
        <p:spPr bwMode="auto">
          <a:xfrm>
            <a:off x="5638800" y="28321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2</a:t>
            </a:r>
          </a:p>
        </p:txBody>
      </p:sp>
      <p:sp>
        <p:nvSpPr>
          <p:cNvPr id="65546" name="Text Box 8"/>
          <p:cNvSpPr txBox="1">
            <a:spLocks noChangeArrowheads="1"/>
          </p:cNvSpPr>
          <p:nvPr/>
        </p:nvSpPr>
        <p:spPr bwMode="auto">
          <a:xfrm>
            <a:off x="3505200" y="40513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8</a:t>
            </a:r>
          </a:p>
        </p:txBody>
      </p:sp>
      <p:sp>
        <p:nvSpPr>
          <p:cNvPr id="65547" name="Text Box 9"/>
          <p:cNvSpPr txBox="1">
            <a:spLocks noChangeArrowheads="1"/>
          </p:cNvSpPr>
          <p:nvPr/>
        </p:nvSpPr>
        <p:spPr bwMode="auto">
          <a:xfrm>
            <a:off x="2743200" y="4051300"/>
            <a:ext cx="523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12</a:t>
            </a:r>
          </a:p>
        </p:txBody>
      </p:sp>
      <p:sp>
        <p:nvSpPr>
          <p:cNvPr id="65548" name="Text Box 10"/>
          <p:cNvSpPr txBox="1">
            <a:spLocks noChangeArrowheads="1"/>
          </p:cNvSpPr>
          <p:nvPr/>
        </p:nvSpPr>
        <p:spPr bwMode="auto">
          <a:xfrm>
            <a:off x="4419600" y="40513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4</a:t>
            </a:r>
          </a:p>
        </p:txBody>
      </p:sp>
      <p:sp>
        <p:nvSpPr>
          <p:cNvPr id="65549" name="Text Box 11"/>
          <p:cNvSpPr txBox="1">
            <a:spLocks noChangeArrowheads="1"/>
          </p:cNvSpPr>
          <p:nvPr/>
        </p:nvSpPr>
        <p:spPr bwMode="auto">
          <a:xfrm>
            <a:off x="4800600" y="40513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6</a:t>
            </a:r>
          </a:p>
        </p:txBody>
      </p:sp>
      <p:sp>
        <p:nvSpPr>
          <p:cNvPr id="65550" name="Text Box 12"/>
          <p:cNvSpPr txBox="1">
            <a:spLocks noChangeArrowheads="1"/>
          </p:cNvSpPr>
          <p:nvPr/>
        </p:nvSpPr>
        <p:spPr bwMode="auto">
          <a:xfrm>
            <a:off x="5410200" y="4051300"/>
            <a:ext cx="523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14</a:t>
            </a:r>
          </a:p>
        </p:txBody>
      </p:sp>
      <p:sp>
        <p:nvSpPr>
          <p:cNvPr id="65551" name="Text Box 13"/>
          <p:cNvSpPr txBox="1">
            <a:spLocks noChangeArrowheads="1"/>
          </p:cNvSpPr>
          <p:nvPr/>
        </p:nvSpPr>
        <p:spPr bwMode="auto">
          <a:xfrm>
            <a:off x="6781800" y="40513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2</a:t>
            </a:r>
          </a:p>
        </p:txBody>
      </p:sp>
      <p:sp>
        <p:nvSpPr>
          <p:cNvPr id="65552" name="Text Box 14"/>
          <p:cNvSpPr txBox="1">
            <a:spLocks noChangeArrowheads="1"/>
          </p:cNvSpPr>
          <p:nvPr/>
        </p:nvSpPr>
        <p:spPr bwMode="auto">
          <a:xfrm>
            <a:off x="6172200" y="40513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5</a:t>
            </a:r>
          </a:p>
        </p:txBody>
      </p:sp>
      <p:sp>
        <p:nvSpPr>
          <p:cNvPr id="65553" name="Text Box 15"/>
          <p:cNvSpPr txBox="1">
            <a:spLocks noChangeArrowheads="1"/>
          </p:cNvSpPr>
          <p:nvPr/>
        </p:nvSpPr>
        <p:spPr bwMode="auto">
          <a:xfrm>
            <a:off x="3962400" y="4051300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2</a:t>
            </a:r>
          </a:p>
        </p:txBody>
      </p:sp>
      <p:sp>
        <p:nvSpPr>
          <p:cNvPr id="65554" name="Line 16"/>
          <p:cNvSpPr>
            <a:spLocks noChangeShapeType="1"/>
          </p:cNvSpPr>
          <p:nvPr/>
        </p:nvSpPr>
        <p:spPr bwMode="auto">
          <a:xfrm flipH="1">
            <a:off x="3505200" y="2374900"/>
            <a:ext cx="8382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55" name="Line 17"/>
          <p:cNvSpPr>
            <a:spLocks noChangeShapeType="1"/>
          </p:cNvSpPr>
          <p:nvPr/>
        </p:nvSpPr>
        <p:spPr bwMode="auto">
          <a:xfrm flipH="1">
            <a:off x="2362200" y="3289300"/>
            <a:ext cx="914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56" name="Line 18"/>
          <p:cNvSpPr>
            <a:spLocks noChangeShapeType="1"/>
          </p:cNvSpPr>
          <p:nvPr/>
        </p:nvSpPr>
        <p:spPr bwMode="auto">
          <a:xfrm flipH="1">
            <a:off x="3124200" y="3289300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57" name="Line 19"/>
          <p:cNvSpPr>
            <a:spLocks noChangeShapeType="1"/>
          </p:cNvSpPr>
          <p:nvPr/>
        </p:nvSpPr>
        <p:spPr bwMode="auto">
          <a:xfrm>
            <a:off x="3505200" y="3289300"/>
            <a:ext cx="152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58" name="Line 20"/>
          <p:cNvSpPr>
            <a:spLocks noChangeShapeType="1"/>
          </p:cNvSpPr>
          <p:nvPr/>
        </p:nvSpPr>
        <p:spPr bwMode="auto">
          <a:xfrm>
            <a:off x="4572000" y="3213100"/>
            <a:ext cx="381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59" name="Line 21"/>
          <p:cNvSpPr>
            <a:spLocks noChangeShapeType="1"/>
          </p:cNvSpPr>
          <p:nvPr/>
        </p:nvSpPr>
        <p:spPr bwMode="auto">
          <a:xfrm>
            <a:off x="6019800" y="3289300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60" name="Line 22"/>
          <p:cNvSpPr>
            <a:spLocks noChangeShapeType="1"/>
          </p:cNvSpPr>
          <p:nvPr/>
        </p:nvSpPr>
        <p:spPr bwMode="auto">
          <a:xfrm flipH="1">
            <a:off x="4191000" y="3289300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61" name="Line 23"/>
          <p:cNvSpPr>
            <a:spLocks noChangeShapeType="1"/>
          </p:cNvSpPr>
          <p:nvPr/>
        </p:nvSpPr>
        <p:spPr bwMode="auto">
          <a:xfrm flipH="1">
            <a:off x="5638800" y="3289300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62" name="Line 24"/>
          <p:cNvSpPr>
            <a:spLocks noChangeShapeType="1"/>
          </p:cNvSpPr>
          <p:nvPr/>
        </p:nvSpPr>
        <p:spPr bwMode="auto">
          <a:xfrm>
            <a:off x="4572000" y="33655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63" name="Line 25"/>
          <p:cNvSpPr>
            <a:spLocks noChangeShapeType="1"/>
          </p:cNvSpPr>
          <p:nvPr/>
        </p:nvSpPr>
        <p:spPr bwMode="auto">
          <a:xfrm>
            <a:off x="5943600" y="3289300"/>
            <a:ext cx="381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64" name="Line 26"/>
          <p:cNvSpPr>
            <a:spLocks noChangeShapeType="1"/>
          </p:cNvSpPr>
          <p:nvPr/>
        </p:nvSpPr>
        <p:spPr bwMode="auto">
          <a:xfrm>
            <a:off x="4800600" y="24511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65" name="Line 27"/>
          <p:cNvSpPr>
            <a:spLocks noChangeShapeType="1"/>
          </p:cNvSpPr>
          <p:nvPr/>
        </p:nvSpPr>
        <p:spPr bwMode="auto">
          <a:xfrm flipH="1">
            <a:off x="4572000" y="2451100"/>
            <a:ext cx="1588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66" name="Text Box 28"/>
          <p:cNvSpPr txBox="1">
            <a:spLocks noChangeArrowheads="1"/>
          </p:cNvSpPr>
          <p:nvPr/>
        </p:nvSpPr>
        <p:spPr bwMode="auto">
          <a:xfrm>
            <a:off x="974725" y="2185988"/>
            <a:ext cx="844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MAX</a:t>
            </a:r>
          </a:p>
        </p:txBody>
      </p:sp>
      <p:sp>
        <p:nvSpPr>
          <p:cNvPr id="65567" name="Text Box 29"/>
          <p:cNvSpPr txBox="1">
            <a:spLocks noChangeArrowheads="1"/>
          </p:cNvSpPr>
          <p:nvPr/>
        </p:nvSpPr>
        <p:spPr bwMode="auto">
          <a:xfrm>
            <a:off x="914400" y="3289300"/>
            <a:ext cx="742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MIN</a:t>
            </a:r>
          </a:p>
        </p:txBody>
      </p:sp>
      <p:sp>
        <p:nvSpPr>
          <p:cNvPr id="65568" name="Text Box 30"/>
          <p:cNvSpPr txBox="1">
            <a:spLocks noChangeArrowheads="1"/>
          </p:cNvSpPr>
          <p:nvPr/>
        </p:nvSpPr>
        <p:spPr bwMode="auto">
          <a:xfrm>
            <a:off x="1023938" y="4859338"/>
            <a:ext cx="5348287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buFontTx/>
              <a:buChar char="•"/>
            </a:pPr>
            <a:r>
              <a:rPr lang="en-US" sz="2800">
                <a:latin typeface="Tahoma" charset="0"/>
                <a:ea typeface="Arial" charset="0"/>
                <a:cs typeface="Arial" charset="0"/>
              </a:rPr>
              <a:t>Minimize opponent’s chance</a:t>
            </a:r>
          </a:p>
          <a:p>
            <a:pPr eaLnBrk="1" hangingPunct="1">
              <a:buFontTx/>
              <a:buChar char="•"/>
            </a:pPr>
            <a:r>
              <a:rPr lang="en-US" sz="2800">
                <a:latin typeface="Tahoma" charset="0"/>
                <a:ea typeface="Arial" charset="0"/>
                <a:cs typeface="Arial" charset="0"/>
              </a:rPr>
              <a:t>Maximize your chance</a:t>
            </a:r>
          </a:p>
        </p:txBody>
      </p:sp>
    </p:spTree>
    <p:extLst>
      <p:ext uri="{BB962C8B-B14F-4D97-AF65-F5344CB8AC3E}">
        <p14:creationId xmlns:p14="http://schemas.microsoft.com/office/powerpoint/2010/main" val="2322252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CS 561,  Sessions 8-9</a:t>
            </a:r>
          </a:p>
        </p:txBody>
      </p:sp>
      <p:sp>
        <p:nvSpPr>
          <p:cNvPr id="665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91C4217-525F-114E-AA0E-6BC9ECA2C45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Minimax</a:t>
            </a:r>
          </a:p>
        </p:txBody>
      </p:sp>
      <p:sp>
        <p:nvSpPr>
          <p:cNvPr id="66565" name="Text Box 3"/>
          <p:cNvSpPr txBox="1">
            <a:spLocks noChangeArrowheads="1"/>
          </p:cNvSpPr>
          <p:nvPr/>
        </p:nvSpPr>
        <p:spPr bwMode="auto">
          <a:xfrm>
            <a:off x="3200400" y="26892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3</a:t>
            </a:r>
          </a:p>
        </p:txBody>
      </p:sp>
      <p:sp>
        <p:nvSpPr>
          <p:cNvPr id="66566" name="Text Box 4"/>
          <p:cNvSpPr txBox="1">
            <a:spLocks noChangeArrowheads="1"/>
          </p:cNvSpPr>
          <p:nvPr/>
        </p:nvSpPr>
        <p:spPr bwMode="auto">
          <a:xfrm>
            <a:off x="4394200" y="18510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3</a:t>
            </a:r>
          </a:p>
        </p:txBody>
      </p:sp>
      <p:sp>
        <p:nvSpPr>
          <p:cNvPr id="66567" name="Text Box 5"/>
          <p:cNvSpPr txBox="1">
            <a:spLocks noChangeArrowheads="1"/>
          </p:cNvSpPr>
          <p:nvPr/>
        </p:nvSpPr>
        <p:spPr bwMode="auto">
          <a:xfrm>
            <a:off x="4394200" y="26892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2</a:t>
            </a:r>
          </a:p>
        </p:txBody>
      </p:sp>
      <p:sp>
        <p:nvSpPr>
          <p:cNvPr id="66568" name="Text Box 6"/>
          <p:cNvSpPr txBox="1">
            <a:spLocks noChangeArrowheads="1"/>
          </p:cNvSpPr>
          <p:nvPr/>
        </p:nvSpPr>
        <p:spPr bwMode="auto">
          <a:xfrm>
            <a:off x="2057400" y="39084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3</a:t>
            </a:r>
          </a:p>
        </p:txBody>
      </p:sp>
      <p:sp>
        <p:nvSpPr>
          <p:cNvPr id="66569" name="Text Box 7"/>
          <p:cNvSpPr txBox="1">
            <a:spLocks noChangeArrowheads="1"/>
          </p:cNvSpPr>
          <p:nvPr/>
        </p:nvSpPr>
        <p:spPr bwMode="auto">
          <a:xfrm>
            <a:off x="5638800" y="26892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2</a:t>
            </a:r>
          </a:p>
        </p:txBody>
      </p:sp>
      <p:sp>
        <p:nvSpPr>
          <p:cNvPr id="66570" name="Text Box 8"/>
          <p:cNvSpPr txBox="1">
            <a:spLocks noChangeArrowheads="1"/>
          </p:cNvSpPr>
          <p:nvPr/>
        </p:nvSpPr>
        <p:spPr bwMode="auto">
          <a:xfrm>
            <a:off x="3505200" y="39084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8</a:t>
            </a:r>
          </a:p>
        </p:txBody>
      </p:sp>
      <p:sp>
        <p:nvSpPr>
          <p:cNvPr id="66571" name="Text Box 9"/>
          <p:cNvSpPr txBox="1">
            <a:spLocks noChangeArrowheads="1"/>
          </p:cNvSpPr>
          <p:nvPr/>
        </p:nvSpPr>
        <p:spPr bwMode="auto">
          <a:xfrm>
            <a:off x="2743200" y="3908425"/>
            <a:ext cx="523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12</a:t>
            </a:r>
          </a:p>
        </p:txBody>
      </p:sp>
      <p:sp>
        <p:nvSpPr>
          <p:cNvPr id="66572" name="Text Box 10"/>
          <p:cNvSpPr txBox="1">
            <a:spLocks noChangeArrowheads="1"/>
          </p:cNvSpPr>
          <p:nvPr/>
        </p:nvSpPr>
        <p:spPr bwMode="auto">
          <a:xfrm>
            <a:off x="4419600" y="39084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4</a:t>
            </a:r>
          </a:p>
        </p:txBody>
      </p:sp>
      <p:sp>
        <p:nvSpPr>
          <p:cNvPr id="66573" name="Text Box 11"/>
          <p:cNvSpPr txBox="1">
            <a:spLocks noChangeArrowheads="1"/>
          </p:cNvSpPr>
          <p:nvPr/>
        </p:nvSpPr>
        <p:spPr bwMode="auto">
          <a:xfrm>
            <a:off x="4800600" y="39084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6</a:t>
            </a:r>
          </a:p>
        </p:txBody>
      </p:sp>
      <p:sp>
        <p:nvSpPr>
          <p:cNvPr id="66574" name="Text Box 12"/>
          <p:cNvSpPr txBox="1">
            <a:spLocks noChangeArrowheads="1"/>
          </p:cNvSpPr>
          <p:nvPr/>
        </p:nvSpPr>
        <p:spPr bwMode="auto">
          <a:xfrm>
            <a:off x="5410200" y="3908425"/>
            <a:ext cx="523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14</a:t>
            </a:r>
          </a:p>
        </p:txBody>
      </p:sp>
      <p:sp>
        <p:nvSpPr>
          <p:cNvPr id="66575" name="Text Box 13"/>
          <p:cNvSpPr txBox="1">
            <a:spLocks noChangeArrowheads="1"/>
          </p:cNvSpPr>
          <p:nvPr/>
        </p:nvSpPr>
        <p:spPr bwMode="auto">
          <a:xfrm>
            <a:off x="6781800" y="39084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2</a:t>
            </a:r>
          </a:p>
        </p:txBody>
      </p:sp>
      <p:sp>
        <p:nvSpPr>
          <p:cNvPr id="66576" name="Text Box 14"/>
          <p:cNvSpPr txBox="1">
            <a:spLocks noChangeArrowheads="1"/>
          </p:cNvSpPr>
          <p:nvPr/>
        </p:nvSpPr>
        <p:spPr bwMode="auto">
          <a:xfrm>
            <a:off x="6172200" y="39084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5</a:t>
            </a:r>
          </a:p>
        </p:txBody>
      </p:sp>
      <p:sp>
        <p:nvSpPr>
          <p:cNvPr id="66577" name="Text Box 15"/>
          <p:cNvSpPr txBox="1">
            <a:spLocks noChangeArrowheads="1"/>
          </p:cNvSpPr>
          <p:nvPr/>
        </p:nvSpPr>
        <p:spPr bwMode="auto">
          <a:xfrm>
            <a:off x="3962400" y="3908425"/>
            <a:ext cx="354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2</a:t>
            </a:r>
          </a:p>
        </p:txBody>
      </p:sp>
      <p:sp>
        <p:nvSpPr>
          <p:cNvPr id="66578" name="Line 16"/>
          <p:cNvSpPr>
            <a:spLocks noChangeShapeType="1"/>
          </p:cNvSpPr>
          <p:nvPr/>
        </p:nvSpPr>
        <p:spPr bwMode="auto">
          <a:xfrm flipH="1">
            <a:off x="3505200" y="2232025"/>
            <a:ext cx="8382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579" name="Line 17"/>
          <p:cNvSpPr>
            <a:spLocks noChangeShapeType="1"/>
          </p:cNvSpPr>
          <p:nvPr/>
        </p:nvSpPr>
        <p:spPr bwMode="auto">
          <a:xfrm flipH="1">
            <a:off x="2362200" y="3146425"/>
            <a:ext cx="914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580" name="Line 18"/>
          <p:cNvSpPr>
            <a:spLocks noChangeShapeType="1"/>
          </p:cNvSpPr>
          <p:nvPr/>
        </p:nvSpPr>
        <p:spPr bwMode="auto">
          <a:xfrm flipH="1">
            <a:off x="3124200" y="3146425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581" name="Line 19"/>
          <p:cNvSpPr>
            <a:spLocks noChangeShapeType="1"/>
          </p:cNvSpPr>
          <p:nvPr/>
        </p:nvSpPr>
        <p:spPr bwMode="auto">
          <a:xfrm>
            <a:off x="3505200" y="3146425"/>
            <a:ext cx="152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582" name="Line 20"/>
          <p:cNvSpPr>
            <a:spLocks noChangeShapeType="1"/>
          </p:cNvSpPr>
          <p:nvPr/>
        </p:nvSpPr>
        <p:spPr bwMode="auto">
          <a:xfrm>
            <a:off x="4572000" y="3070225"/>
            <a:ext cx="381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583" name="Line 21"/>
          <p:cNvSpPr>
            <a:spLocks noChangeShapeType="1"/>
          </p:cNvSpPr>
          <p:nvPr/>
        </p:nvSpPr>
        <p:spPr bwMode="auto">
          <a:xfrm>
            <a:off x="6019800" y="3146425"/>
            <a:ext cx="838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584" name="Line 22"/>
          <p:cNvSpPr>
            <a:spLocks noChangeShapeType="1"/>
          </p:cNvSpPr>
          <p:nvPr/>
        </p:nvSpPr>
        <p:spPr bwMode="auto">
          <a:xfrm flipH="1">
            <a:off x="4191000" y="3146425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585" name="Line 23"/>
          <p:cNvSpPr>
            <a:spLocks noChangeShapeType="1"/>
          </p:cNvSpPr>
          <p:nvPr/>
        </p:nvSpPr>
        <p:spPr bwMode="auto">
          <a:xfrm flipH="1">
            <a:off x="5638800" y="3146425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586" name="Line 24"/>
          <p:cNvSpPr>
            <a:spLocks noChangeShapeType="1"/>
          </p:cNvSpPr>
          <p:nvPr/>
        </p:nvSpPr>
        <p:spPr bwMode="auto">
          <a:xfrm>
            <a:off x="4572000" y="3222625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587" name="Line 25"/>
          <p:cNvSpPr>
            <a:spLocks noChangeShapeType="1"/>
          </p:cNvSpPr>
          <p:nvPr/>
        </p:nvSpPr>
        <p:spPr bwMode="auto">
          <a:xfrm>
            <a:off x="5943600" y="3146425"/>
            <a:ext cx="381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588" name="Line 26"/>
          <p:cNvSpPr>
            <a:spLocks noChangeShapeType="1"/>
          </p:cNvSpPr>
          <p:nvPr/>
        </p:nvSpPr>
        <p:spPr bwMode="auto">
          <a:xfrm>
            <a:off x="4800600" y="2308225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589" name="Line 27"/>
          <p:cNvSpPr>
            <a:spLocks noChangeShapeType="1"/>
          </p:cNvSpPr>
          <p:nvPr/>
        </p:nvSpPr>
        <p:spPr bwMode="auto">
          <a:xfrm flipH="1">
            <a:off x="4572000" y="2308225"/>
            <a:ext cx="1588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590" name="Text Box 28"/>
          <p:cNvSpPr txBox="1">
            <a:spLocks noChangeArrowheads="1"/>
          </p:cNvSpPr>
          <p:nvPr/>
        </p:nvSpPr>
        <p:spPr bwMode="auto">
          <a:xfrm>
            <a:off x="974725" y="2043113"/>
            <a:ext cx="844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MAX</a:t>
            </a:r>
          </a:p>
        </p:txBody>
      </p:sp>
      <p:sp>
        <p:nvSpPr>
          <p:cNvPr id="66591" name="Text Box 29"/>
          <p:cNvSpPr txBox="1">
            <a:spLocks noChangeArrowheads="1"/>
          </p:cNvSpPr>
          <p:nvPr/>
        </p:nvSpPr>
        <p:spPr bwMode="auto">
          <a:xfrm>
            <a:off x="914400" y="3146425"/>
            <a:ext cx="742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latin typeface="Arial" charset="0"/>
              </a:rPr>
              <a:t>MIN</a:t>
            </a:r>
          </a:p>
        </p:txBody>
      </p:sp>
      <p:sp>
        <p:nvSpPr>
          <p:cNvPr id="66592" name="Text Box 30"/>
          <p:cNvSpPr txBox="1">
            <a:spLocks noChangeArrowheads="1"/>
          </p:cNvSpPr>
          <p:nvPr/>
        </p:nvSpPr>
        <p:spPr bwMode="auto">
          <a:xfrm>
            <a:off x="1023938" y="4787900"/>
            <a:ext cx="5348287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buFontTx/>
              <a:buChar char="•"/>
            </a:pPr>
            <a:r>
              <a:rPr lang="en-US" sz="2800">
                <a:latin typeface="Tahoma" charset="0"/>
                <a:ea typeface="Arial" charset="0"/>
                <a:cs typeface="Arial" charset="0"/>
              </a:rPr>
              <a:t>Minimize opponent’s chance</a:t>
            </a:r>
          </a:p>
          <a:p>
            <a:pPr eaLnBrk="1" hangingPunct="1">
              <a:buFontTx/>
              <a:buChar char="•"/>
            </a:pPr>
            <a:r>
              <a:rPr lang="en-US" sz="2800">
                <a:latin typeface="Tahoma" charset="0"/>
                <a:ea typeface="Arial" charset="0"/>
                <a:cs typeface="Arial" charset="0"/>
              </a:rPr>
              <a:t>Maximize your chance</a:t>
            </a:r>
          </a:p>
        </p:txBody>
      </p:sp>
    </p:spTree>
    <p:extLst>
      <p:ext uri="{BB962C8B-B14F-4D97-AF65-F5344CB8AC3E}">
        <p14:creationId xmlns:p14="http://schemas.microsoft.com/office/powerpoint/2010/main" val="201609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480" y="2074348"/>
            <a:ext cx="9144000" cy="1143000"/>
          </a:xfrm>
        </p:spPr>
        <p:txBody>
          <a:bodyPr/>
          <a:lstStyle/>
          <a:p>
            <a:r>
              <a:rPr lang="en-US" sz="3600" dirty="0"/>
              <a:t>CSCI 561</a:t>
            </a:r>
            <a:br>
              <a:rPr lang="en-US" sz="3600" dirty="0"/>
            </a:br>
            <a:r>
              <a:rPr lang="en-US" sz="3600" dirty="0"/>
              <a:t>Foundations of Artificial Intelligence</a:t>
            </a:r>
            <a:br>
              <a:rPr lang="en-US" sz="3600" dirty="0"/>
            </a:br>
            <a:r>
              <a:rPr lang="en-US" sz="3200" dirty="0">
                <a:solidFill>
                  <a:schemeClr val="accent1"/>
                </a:solidFill>
              </a:rPr>
              <a:t>Lecture 7: Adversarial Search (Games)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(Chapter 5)</a:t>
            </a:r>
            <a:endParaRPr lang="en-US" sz="36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0084" y="3909603"/>
            <a:ext cx="8428080" cy="23795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400" b="0" kern="1200" cap="all" spc="12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FALL 2018</a:t>
            </a:r>
          </a:p>
          <a:p>
            <a:r>
              <a:rPr lang="en-US" dirty="0"/>
              <a:t>Instructor: Prof. Sheila Tejada</a:t>
            </a:r>
          </a:p>
          <a:p>
            <a:pPr algn="ctr" fontAlgn="auto"/>
            <a:r>
              <a:rPr lang="en-US" cap="none" dirty="0">
                <a:solidFill>
                  <a:schemeClr val="dk2"/>
                </a:solidFill>
                <a:ea typeface="Arial Black"/>
                <a:cs typeface="Arial Black"/>
                <a:sym typeface="Arial Black"/>
              </a:rPr>
              <a:t>cs561-l@mymaillists.usc.edu</a:t>
            </a:r>
            <a:endParaRPr lang="en-US" sz="2000" dirty="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fontAlgn="auto"/>
            <a:endParaRPr lang="en-US" sz="200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r>
              <a:rPr lang="en-US"/>
              <a:t>    </a:t>
            </a:r>
            <a:r>
              <a:rPr lang="en-US" dirty="0"/>
              <a:t>	 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3" y="236538"/>
            <a:ext cx="7775575" cy="908050"/>
          </a:xfrm>
        </p:spPr>
        <p:txBody>
          <a:bodyPr/>
          <a:lstStyle/>
          <a:p>
            <a:pPr eaLnBrk="1" hangingPunct="1"/>
            <a:r>
              <a:rPr lang="en-US"/>
              <a:t>Minimax Algorithm</a:t>
            </a:r>
          </a:p>
        </p:txBody>
      </p:sp>
      <p:sp>
        <p:nvSpPr>
          <p:cNvPr id="3686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156BE5-C1A8-0D4B-A799-53CEAAAF773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63" y="1387968"/>
            <a:ext cx="7432741" cy="524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6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of Minimax</a:t>
            </a:r>
          </a:p>
        </p:txBody>
      </p:sp>
      <p:sp>
        <p:nvSpPr>
          <p:cNvPr id="679939" name="Rectangle 3"/>
          <p:cNvSpPr>
            <a:spLocks noGrp="1" noChangeArrowheads="1"/>
          </p:cNvSpPr>
          <p:nvPr>
            <p:ph idx="1"/>
          </p:nvPr>
        </p:nvSpPr>
        <p:spPr>
          <a:xfrm>
            <a:off x="703263" y="1770063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Completeness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Yes (exhaustive)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Optimality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Yes (exhaustive)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Time complexity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O(</a:t>
            </a: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Space complexity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O(</a:t>
            </a:r>
            <a:r>
              <a:rPr lang="en-US" dirty="0" err="1"/>
              <a:t>bm</a:t>
            </a:r>
            <a:r>
              <a:rPr lang="en-US" dirty="0"/>
              <a:t>) or O(m)</a:t>
            </a:r>
          </a:p>
        </p:txBody>
      </p:sp>
      <p:sp>
        <p:nvSpPr>
          <p:cNvPr id="409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94B83D2-F277-0C4E-9698-6F7B889FB77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79940" name="Text Box 4"/>
          <p:cNvSpPr txBox="1">
            <a:spLocks noChangeArrowheads="1"/>
          </p:cNvSpPr>
          <p:nvPr/>
        </p:nvSpPr>
        <p:spPr bwMode="auto">
          <a:xfrm>
            <a:off x="968375" y="6053138"/>
            <a:ext cx="711676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Time Complexity is the Big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939" grpId="0" build="p"/>
      <p:bldP spid="679940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3E1A7F-5019-C04F-8340-12F6F2760DB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114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1144" name="Text Box 6"/>
          <p:cNvSpPr txBox="1">
            <a:spLocks noChangeArrowheads="1"/>
          </p:cNvSpPr>
          <p:nvPr/>
        </p:nvSpPr>
        <p:spPr bwMode="auto">
          <a:xfrm>
            <a:off x="6587596" y="2666331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1145" name="Text Box 7"/>
          <p:cNvSpPr txBox="1">
            <a:spLocks noChangeArrowheads="1"/>
          </p:cNvSpPr>
          <p:nvPr/>
        </p:nvSpPr>
        <p:spPr bwMode="auto">
          <a:xfrm>
            <a:off x="3938058" y="1967162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1146" name="Text Box 8"/>
          <p:cNvSpPr txBox="1">
            <a:spLocks noChangeArrowheads="1"/>
          </p:cNvSpPr>
          <p:nvPr/>
        </p:nvSpPr>
        <p:spPr bwMode="auto">
          <a:xfrm>
            <a:off x="2929996" y="3347369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1148" name="Line 10"/>
          <p:cNvSpPr>
            <a:spLocks noChangeShapeType="1"/>
          </p:cNvSpPr>
          <p:nvPr/>
        </p:nvSpPr>
        <p:spPr bwMode="auto">
          <a:xfrm flipH="1">
            <a:off x="4911196" y="1732881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49" name="Line 11"/>
          <p:cNvSpPr>
            <a:spLocks noChangeShapeType="1"/>
          </p:cNvSpPr>
          <p:nvPr/>
        </p:nvSpPr>
        <p:spPr bwMode="auto">
          <a:xfrm>
            <a:off x="5749396" y="1732881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0" name="Line 12"/>
          <p:cNvSpPr>
            <a:spLocks noChangeShapeType="1"/>
          </p:cNvSpPr>
          <p:nvPr/>
        </p:nvSpPr>
        <p:spPr bwMode="auto">
          <a:xfrm>
            <a:off x="5749396" y="1732881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1" name="Line 13"/>
          <p:cNvSpPr>
            <a:spLocks noChangeShapeType="1"/>
          </p:cNvSpPr>
          <p:nvPr/>
        </p:nvSpPr>
        <p:spPr bwMode="auto">
          <a:xfrm flipH="1">
            <a:off x="2929996" y="3028281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2" name="Line 14"/>
          <p:cNvSpPr>
            <a:spLocks noChangeShapeType="1"/>
          </p:cNvSpPr>
          <p:nvPr/>
        </p:nvSpPr>
        <p:spPr bwMode="auto">
          <a:xfrm flipH="1">
            <a:off x="3996796" y="2952081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3" name="Line 15"/>
          <p:cNvSpPr>
            <a:spLocks noChangeShapeType="1"/>
          </p:cNvSpPr>
          <p:nvPr/>
        </p:nvSpPr>
        <p:spPr bwMode="auto">
          <a:xfrm>
            <a:off x="4834996" y="2952081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4" name="Line 16"/>
          <p:cNvSpPr>
            <a:spLocks noChangeShapeType="1"/>
          </p:cNvSpPr>
          <p:nvPr/>
        </p:nvSpPr>
        <p:spPr bwMode="auto">
          <a:xfrm>
            <a:off x="5977996" y="3028281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5" name="Line 17"/>
          <p:cNvSpPr>
            <a:spLocks noChangeShapeType="1"/>
          </p:cNvSpPr>
          <p:nvPr/>
        </p:nvSpPr>
        <p:spPr bwMode="auto">
          <a:xfrm>
            <a:off x="5977996" y="3028281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6" name="Line 18"/>
          <p:cNvSpPr>
            <a:spLocks noChangeShapeType="1"/>
          </p:cNvSpPr>
          <p:nvPr/>
        </p:nvSpPr>
        <p:spPr bwMode="auto">
          <a:xfrm>
            <a:off x="5977996" y="3028281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7" name="Oval 19"/>
          <p:cNvSpPr>
            <a:spLocks noChangeArrowheads="1"/>
          </p:cNvSpPr>
          <p:nvPr/>
        </p:nvSpPr>
        <p:spPr bwMode="auto">
          <a:xfrm>
            <a:off x="5596996" y="1504281"/>
            <a:ext cx="381000" cy="3810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8" name="Oval 20"/>
          <p:cNvSpPr>
            <a:spLocks noChangeArrowheads="1"/>
          </p:cNvSpPr>
          <p:nvPr/>
        </p:nvSpPr>
        <p:spPr bwMode="auto">
          <a:xfrm>
            <a:off x="46825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9" name="Oval 21"/>
          <p:cNvSpPr>
            <a:spLocks noChangeArrowheads="1"/>
          </p:cNvSpPr>
          <p:nvPr/>
        </p:nvSpPr>
        <p:spPr bwMode="auto">
          <a:xfrm>
            <a:off x="57493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0" name="Oval 22"/>
          <p:cNvSpPr>
            <a:spLocks noChangeArrowheads="1"/>
          </p:cNvSpPr>
          <p:nvPr/>
        </p:nvSpPr>
        <p:spPr bwMode="auto">
          <a:xfrm>
            <a:off x="76543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1" name="Oval 23"/>
          <p:cNvSpPr>
            <a:spLocks noChangeArrowheads="1"/>
          </p:cNvSpPr>
          <p:nvPr/>
        </p:nvSpPr>
        <p:spPr bwMode="auto">
          <a:xfrm>
            <a:off x="27013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2" name="Oval 24"/>
          <p:cNvSpPr>
            <a:spLocks noChangeArrowheads="1"/>
          </p:cNvSpPr>
          <p:nvPr/>
        </p:nvSpPr>
        <p:spPr bwMode="auto">
          <a:xfrm>
            <a:off x="37681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3" name="Oval 25"/>
          <p:cNvSpPr>
            <a:spLocks noChangeArrowheads="1"/>
          </p:cNvSpPr>
          <p:nvPr/>
        </p:nvSpPr>
        <p:spPr bwMode="auto">
          <a:xfrm>
            <a:off x="48349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4" name="Oval 26"/>
          <p:cNvSpPr>
            <a:spLocks noChangeArrowheads="1"/>
          </p:cNvSpPr>
          <p:nvPr/>
        </p:nvSpPr>
        <p:spPr bwMode="auto">
          <a:xfrm>
            <a:off x="64351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5" name="Oval 27"/>
          <p:cNvSpPr>
            <a:spLocks noChangeArrowheads="1"/>
          </p:cNvSpPr>
          <p:nvPr/>
        </p:nvSpPr>
        <p:spPr bwMode="auto">
          <a:xfrm>
            <a:off x="75019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6" name="Oval 28"/>
          <p:cNvSpPr>
            <a:spLocks noChangeArrowheads="1"/>
          </p:cNvSpPr>
          <p:nvPr/>
        </p:nvSpPr>
        <p:spPr bwMode="auto">
          <a:xfrm>
            <a:off x="85687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8" name="Text Box 30"/>
          <p:cNvSpPr txBox="1">
            <a:spLocks noChangeArrowheads="1"/>
          </p:cNvSpPr>
          <p:nvPr/>
        </p:nvSpPr>
        <p:spPr bwMode="auto">
          <a:xfrm>
            <a:off x="2609321" y="4898356"/>
            <a:ext cx="634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5                10                6                     2               8              7</a:t>
            </a:r>
          </a:p>
        </p:txBody>
      </p:sp>
    </p:spTree>
    <p:extLst>
      <p:ext uri="{BB962C8B-B14F-4D97-AF65-F5344CB8AC3E}">
        <p14:creationId xmlns:p14="http://schemas.microsoft.com/office/powerpoint/2010/main" val="32871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3E1A7F-5019-C04F-8340-12F6F2760DB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114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1144" name="Text Box 6"/>
          <p:cNvSpPr txBox="1">
            <a:spLocks noChangeArrowheads="1"/>
          </p:cNvSpPr>
          <p:nvPr/>
        </p:nvSpPr>
        <p:spPr bwMode="auto">
          <a:xfrm>
            <a:off x="6587596" y="2666331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1145" name="Text Box 7"/>
          <p:cNvSpPr txBox="1">
            <a:spLocks noChangeArrowheads="1"/>
          </p:cNvSpPr>
          <p:nvPr/>
        </p:nvSpPr>
        <p:spPr bwMode="auto">
          <a:xfrm>
            <a:off x="3938058" y="1967162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1146" name="Text Box 8"/>
          <p:cNvSpPr txBox="1">
            <a:spLocks noChangeArrowheads="1"/>
          </p:cNvSpPr>
          <p:nvPr/>
        </p:nvSpPr>
        <p:spPr bwMode="auto">
          <a:xfrm>
            <a:off x="2929996" y="3347369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1148" name="Line 10"/>
          <p:cNvSpPr>
            <a:spLocks noChangeShapeType="1"/>
          </p:cNvSpPr>
          <p:nvPr/>
        </p:nvSpPr>
        <p:spPr bwMode="auto">
          <a:xfrm flipH="1">
            <a:off x="4911196" y="1732881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49" name="Line 11"/>
          <p:cNvSpPr>
            <a:spLocks noChangeShapeType="1"/>
          </p:cNvSpPr>
          <p:nvPr/>
        </p:nvSpPr>
        <p:spPr bwMode="auto">
          <a:xfrm>
            <a:off x="5749396" y="1732881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0" name="Line 12"/>
          <p:cNvSpPr>
            <a:spLocks noChangeShapeType="1"/>
          </p:cNvSpPr>
          <p:nvPr/>
        </p:nvSpPr>
        <p:spPr bwMode="auto">
          <a:xfrm>
            <a:off x="5749396" y="1732881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1" name="Line 13"/>
          <p:cNvSpPr>
            <a:spLocks noChangeShapeType="1"/>
          </p:cNvSpPr>
          <p:nvPr/>
        </p:nvSpPr>
        <p:spPr bwMode="auto">
          <a:xfrm flipH="1">
            <a:off x="2929996" y="3028281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2" name="Line 14"/>
          <p:cNvSpPr>
            <a:spLocks noChangeShapeType="1"/>
          </p:cNvSpPr>
          <p:nvPr/>
        </p:nvSpPr>
        <p:spPr bwMode="auto">
          <a:xfrm flipH="1">
            <a:off x="3996796" y="2952081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3" name="Line 15"/>
          <p:cNvSpPr>
            <a:spLocks noChangeShapeType="1"/>
          </p:cNvSpPr>
          <p:nvPr/>
        </p:nvSpPr>
        <p:spPr bwMode="auto">
          <a:xfrm>
            <a:off x="4834996" y="2952081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4" name="Line 16"/>
          <p:cNvSpPr>
            <a:spLocks noChangeShapeType="1"/>
          </p:cNvSpPr>
          <p:nvPr/>
        </p:nvSpPr>
        <p:spPr bwMode="auto">
          <a:xfrm>
            <a:off x="5977996" y="3028281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5" name="Line 17"/>
          <p:cNvSpPr>
            <a:spLocks noChangeShapeType="1"/>
          </p:cNvSpPr>
          <p:nvPr/>
        </p:nvSpPr>
        <p:spPr bwMode="auto">
          <a:xfrm>
            <a:off x="5977996" y="3028281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6" name="Line 18"/>
          <p:cNvSpPr>
            <a:spLocks noChangeShapeType="1"/>
          </p:cNvSpPr>
          <p:nvPr/>
        </p:nvSpPr>
        <p:spPr bwMode="auto">
          <a:xfrm>
            <a:off x="5977996" y="3028281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7" name="Oval 19"/>
          <p:cNvSpPr>
            <a:spLocks noChangeArrowheads="1"/>
          </p:cNvSpPr>
          <p:nvPr/>
        </p:nvSpPr>
        <p:spPr bwMode="auto">
          <a:xfrm>
            <a:off x="5596996" y="1504281"/>
            <a:ext cx="381000" cy="3810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8" name="Oval 20"/>
          <p:cNvSpPr>
            <a:spLocks noChangeArrowheads="1"/>
          </p:cNvSpPr>
          <p:nvPr/>
        </p:nvSpPr>
        <p:spPr bwMode="auto">
          <a:xfrm>
            <a:off x="4682596" y="2799681"/>
            <a:ext cx="381000" cy="381000"/>
          </a:xfrm>
          <a:prstGeom prst="ellipse">
            <a:avLst/>
          </a:prstGeom>
          <a:solidFill>
            <a:srgbClr val="1FA1D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9" name="Oval 21"/>
          <p:cNvSpPr>
            <a:spLocks noChangeArrowheads="1"/>
          </p:cNvSpPr>
          <p:nvPr/>
        </p:nvSpPr>
        <p:spPr bwMode="auto">
          <a:xfrm>
            <a:off x="57493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0" name="Oval 22"/>
          <p:cNvSpPr>
            <a:spLocks noChangeArrowheads="1"/>
          </p:cNvSpPr>
          <p:nvPr/>
        </p:nvSpPr>
        <p:spPr bwMode="auto">
          <a:xfrm>
            <a:off x="76543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1" name="Oval 23"/>
          <p:cNvSpPr>
            <a:spLocks noChangeArrowheads="1"/>
          </p:cNvSpPr>
          <p:nvPr/>
        </p:nvSpPr>
        <p:spPr bwMode="auto">
          <a:xfrm>
            <a:off x="27013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2" name="Oval 24"/>
          <p:cNvSpPr>
            <a:spLocks noChangeArrowheads="1"/>
          </p:cNvSpPr>
          <p:nvPr/>
        </p:nvSpPr>
        <p:spPr bwMode="auto">
          <a:xfrm>
            <a:off x="37681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3" name="Oval 25"/>
          <p:cNvSpPr>
            <a:spLocks noChangeArrowheads="1"/>
          </p:cNvSpPr>
          <p:nvPr/>
        </p:nvSpPr>
        <p:spPr bwMode="auto">
          <a:xfrm>
            <a:off x="48349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4" name="Oval 26"/>
          <p:cNvSpPr>
            <a:spLocks noChangeArrowheads="1"/>
          </p:cNvSpPr>
          <p:nvPr/>
        </p:nvSpPr>
        <p:spPr bwMode="auto">
          <a:xfrm>
            <a:off x="64351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5" name="Oval 27"/>
          <p:cNvSpPr>
            <a:spLocks noChangeArrowheads="1"/>
          </p:cNvSpPr>
          <p:nvPr/>
        </p:nvSpPr>
        <p:spPr bwMode="auto">
          <a:xfrm>
            <a:off x="75019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6" name="Oval 28"/>
          <p:cNvSpPr>
            <a:spLocks noChangeArrowheads="1"/>
          </p:cNvSpPr>
          <p:nvPr/>
        </p:nvSpPr>
        <p:spPr bwMode="auto">
          <a:xfrm>
            <a:off x="85687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8" name="Text Box 30"/>
          <p:cNvSpPr txBox="1">
            <a:spLocks noChangeArrowheads="1"/>
          </p:cNvSpPr>
          <p:nvPr/>
        </p:nvSpPr>
        <p:spPr bwMode="auto">
          <a:xfrm>
            <a:off x="2609321" y="4898356"/>
            <a:ext cx="634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5                10                6                     2               8              7</a:t>
            </a:r>
          </a:p>
        </p:txBody>
      </p:sp>
    </p:spTree>
    <p:extLst>
      <p:ext uri="{BB962C8B-B14F-4D97-AF65-F5344CB8AC3E}">
        <p14:creationId xmlns:p14="http://schemas.microsoft.com/office/powerpoint/2010/main" val="4178817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3E1A7F-5019-C04F-8340-12F6F2760DB4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114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1144" name="Text Box 6"/>
          <p:cNvSpPr txBox="1">
            <a:spLocks noChangeArrowheads="1"/>
          </p:cNvSpPr>
          <p:nvPr/>
        </p:nvSpPr>
        <p:spPr bwMode="auto">
          <a:xfrm>
            <a:off x="6587596" y="2666331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1145" name="Text Box 7"/>
          <p:cNvSpPr txBox="1">
            <a:spLocks noChangeArrowheads="1"/>
          </p:cNvSpPr>
          <p:nvPr/>
        </p:nvSpPr>
        <p:spPr bwMode="auto">
          <a:xfrm>
            <a:off x="3938058" y="1967162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1146" name="Text Box 8"/>
          <p:cNvSpPr txBox="1">
            <a:spLocks noChangeArrowheads="1"/>
          </p:cNvSpPr>
          <p:nvPr/>
        </p:nvSpPr>
        <p:spPr bwMode="auto">
          <a:xfrm>
            <a:off x="2929996" y="3347369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1148" name="Line 10"/>
          <p:cNvSpPr>
            <a:spLocks noChangeShapeType="1"/>
          </p:cNvSpPr>
          <p:nvPr/>
        </p:nvSpPr>
        <p:spPr bwMode="auto">
          <a:xfrm flipH="1">
            <a:off x="4911196" y="1732881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49" name="Line 11"/>
          <p:cNvSpPr>
            <a:spLocks noChangeShapeType="1"/>
          </p:cNvSpPr>
          <p:nvPr/>
        </p:nvSpPr>
        <p:spPr bwMode="auto">
          <a:xfrm>
            <a:off x="5749396" y="1732881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0" name="Line 12"/>
          <p:cNvSpPr>
            <a:spLocks noChangeShapeType="1"/>
          </p:cNvSpPr>
          <p:nvPr/>
        </p:nvSpPr>
        <p:spPr bwMode="auto">
          <a:xfrm>
            <a:off x="5749396" y="1732881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1" name="Line 13"/>
          <p:cNvSpPr>
            <a:spLocks noChangeShapeType="1"/>
          </p:cNvSpPr>
          <p:nvPr/>
        </p:nvSpPr>
        <p:spPr bwMode="auto">
          <a:xfrm flipH="1">
            <a:off x="2929996" y="3028281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2" name="Line 14"/>
          <p:cNvSpPr>
            <a:spLocks noChangeShapeType="1"/>
          </p:cNvSpPr>
          <p:nvPr/>
        </p:nvSpPr>
        <p:spPr bwMode="auto">
          <a:xfrm flipH="1">
            <a:off x="3996796" y="2952081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3" name="Line 15"/>
          <p:cNvSpPr>
            <a:spLocks noChangeShapeType="1"/>
          </p:cNvSpPr>
          <p:nvPr/>
        </p:nvSpPr>
        <p:spPr bwMode="auto">
          <a:xfrm>
            <a:off x="4834996" y="2952081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4" name="Line 16"/>
          <p:cNvSpPr>
            <a:spLocks noChangeShapeType="1"/>
          </p:cNvSpPr>
          <p:nvPr/>
        </p:nvSpPr>
        <p:spPr bwMode="auto">
          <a:xfrm>
            <a:off x="5977996" y="3028281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5" name="Line 17"/>
          <p:cNvSpPr>
            <a:spLocks noChangeShapeType="1"/>
          </p:cNvSpPr>
          <p:nvPr/>
        </p:nvSpPr>
        <p:spPr bwMode="auto">
          <a:xfrm>
            <a:off x="5977996" y="3028281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6" name="Line 18"/>
          <p:cNvSpPr>
            <a:spLocks noChangeShapeType="1"/>
          </p:cNvSpPr>
          <p:nvPr/>
        </p:nvSpPr>
        <p:spPr bwMode="auto">
          <a:xfrm>
            <a:off x="5977996" y="3028281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7" name="Oval 19"/>
          <p:cNvSpPr>
            <a:spLocks noChangeArrowheads="1"/>
          </p:cNvSpPr>
          <p:nvPr/>
        </p:nvSpPr>
        <p:spPr bwMode="auto">
          <a:xfrm>
            <a:off x="5596996" y="1504281"/>
            <a:ext cx="381000" cy="3810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8" name="Oval 20"/>
          <p:cNvSpPr>
            <a:spLocks noChangeArrowheads="1"/>
          </p:cNvSpPr>
          <p:nvPr/>
        </p:nvSpPr>
        <p:spPr bwMode="auto">
          <a:xfrm>
            <a:off x="4682596" y="2799681"/>
            <a:ext cx="381000" cy="381000"/>
          </a:xfrm>
          <a:prstGeom prst="ellipse">
            <a:avLst/>
          </a:prstGeom>
          <a:solidFill>
            <a:srgbClr val="1FA1D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9" name="Oval 21"/>
          <p:cNvSpPr>
            <a:spLocks noChangeArrowheads="1"/>
          </p:cNvSpPr>
          <p:nvPr/>
        </p:nvSpPr>
        <p:spPr bwMode="auto">
          <a:xfrm>
            <a:off x="57493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0" name="Oval 22"/>
          <p:cNvSpPr>
            <a:spLocks noChangeArrowheads="1"/>
          </p:cNvSpPr>
          <p:nvPr/>
        </p:nvSpPr>
        <p:spPr bwMode="auto">
          <a:xfrm>
            <a:off x="76543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1" name="Oval 23"/>
          <p:cNvSpPr>
            <a:spLocks noChangeArrowheads="1"/>
          </p:cNvSpPr>
          <p:nvPr/>
        </p:nvSpPr>
        <p:spPr bwMode="auto">
          <a:xfrm>
            <a:off x="2701396" y="4399881"/>
            <a:ext cx="381000" cy="381000"/>
          </a:xfrm>
          <a:prstGeom prst="ellipse">
            <a:avLst/>
          </a:prstGeom>
          <a:solidFill>
            <a:srgbClr val="1FA1D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2" name="Oval 24"/>
          <p:cNvSpPr>
            <a:spLocks noChangeArrowheads="1"/>
          </p:cNvSpPr>
          <p:nvPr/>
        </p:nvSpPr>
        <p:spPr bwMode="auto">
          <a:xfrm>
            <a:off x="3768196" y="4399881"/>
            <a:ext cx="381000" cy="381000"/>
          </a:xfrm>
          <a:prstGeom prst="ellipse">
            <a:avLst/>
          </a:prstGeom>
          <a:solidFill>
            <a:srgbClr val="1FA1D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3" name="Oval 25"/>
          <p:cNvSpPr>
            <a:spLocks noChangeArrowheads="1"/>
          </p:cNvSpPr>
          <p:nvPr/>
        </p:nvSpPr>
        <p:spPr bwMode="auto">
          <a:xfrm>
            <a:off x="4834996" y="4399881"/>
            <a:ext cx="381000" cy="381000"/>
          </a:xfrm>
          <a:prstGeom prst="ellipse">
            <a:avLst/>
          </a:prstGeom>
          <a:solidFill>
            <a:srgbClr val="1FA1D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4" name="Oval 26"/>
          <p:cNvSpPr>
            <a:spLocks noChangeArrowheads="1"/>
          </p:cNvSpPr>
          <p:nvPr/>
        </p:nvSpPr>
        <p:spPr bwMode="auto">
          <a:xfrm>
            <a:off x="64351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5" name="Oval 27"/>
          <p:cNvSpPr>
            <a:spLocks noChangeArrowheads="1"/>
          </p:cNvSpPr>
          <p:nvPr/>
        </p:nvSpPr>
        <p:spPr bwMode="auto">
          <a:xfrm>
            <a:off x="75019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6" name="Oval 28"/>
          <p:cNvSpPr>
            <a:spLocks noChangeArrowheads="1"/>
          </p:cNvSpPr>
          <p:nvPr/>
        </p:nvSpPr>
        <p:spPr bwMode="auto">
          <a:xfrm>
            <a:off x="85687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8" name="Text Box 30"/>
          <p:cNvSpPr txBox="1">
            <a:spLocks noChangeArrowheads="1"/>
          </p:cNvSpPr>
          <p:nvPr/>
        </p:nvSpPr>
        <p:spPr bwMode="auto">
          <a:xfrm>
            <a:off x="2609321" y="4898356"/>
            <a:ext cx="634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5                10                6                     2               8              7</a:t>
            </a:r>
          </a:p>
        </p:txBody>
      </p:sp>
    </p:spTree>
    <p:extLst>
      <p:ext uri="{BB962C8B-B14F-4D97-AF65-F5344CB8AC3E}">
        <p14:creationId xmlns:p14="http://schemas.microsoft.com/office/powerpoint/2010/main" val="3361706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3E1A7F-5019-C04F-8340-12F6F2760DB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114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1144" name="Text Box 6"/>
          <p:cNvSpPr txBox="1">
            <a:spLocks noChangeArrowheads="1"/>
          </p:cNvSpPr>
          <p:nvPr/>
        </p:nvSpPr>
        <p:spPr bwMode="auto">
          <a:xfrm>
            <a:off x="6587596" y="2666331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1145" name="Text Box 7"/>
          <p:cNvSpPr txBox="1">
            <a:spLocks noChangeArrowheads="1"/>
          </p:cNvSpPr>
          <p:nvPr/>
        </p:nvSpPr>
        <p:spPr bwMode="auto">
          <a:xfrm>
            <a:off x="3938058" y="1967162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1146" name="Text Box 8"/>
          <p:cNvSpPr txBox="1">
            <a:spLocks noChangeArrowheads="1"/>
          </p:cNvSpPr>
          <p:nvPr/>
        </p:nvSpPr>
        <p:spPr bwMode="auto">
          <a:xfrm>
            <a:off x="2929996" y="3347369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1148" name="Line 10"/>
          <p:cNvSpPr>
            <a:spLocks noChangeShapeType="1"/>
          </p:cNvSpPr>
          <p:nvPr/>
        </p:nvSpPr>
        <p:spPr bwMode="auto">
          <a:xfrm flipH="1">
            <a:off x="4911196" y="1732881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49" name="Line 11"/>
          <p:cNvSpPr>
            <a:spLocks noChangeShapeType="1"/>
          </p:cNvSpPr>
          <p:nvPr/>
        </p:nvSpPr>
        <p:spPr bwMode="auto">
          <a:xfrm>
            <a:off x="5749396" y="1732881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0" name="Line 12"/>
          <p:cNvSpPr>
            <a:spLocks noChangeShapeType="1"/>
          </p:cNvSpPr>
          <p:nvPr/>
        </p:nvSpPr>
        <p:spPr bwMode="auto">
          <a:xfrm>
            <a:off x="5749396" y="1732881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1" name="Line 13"/>
          <p:cNvSpPr>
            <a:spLocks noChangeShapeType="1"/>
          </p:cNvSpPr>
          <p:nvPr/>
        </p:nvSpPr>
        <p:spPr bwMode="auto">
          <a:xfrm flipH="1">
            <a:off x="2929996" y="3028281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2" name="Line 14"/>
          <p:cNvSpPr>
            <a:spLocks noChangeShapeType="1"/>
          </p:cNvSpPr>
          <p:nvPr/>
        </p:nvSpPr>
        <p:spPr bwMode="auto">
          <a:xfrm flipH="1">
            <a:off x="3996796" y="2952081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3" name="Line 15"/>
          <p:cNvSpPr>
            <a:spLocks noChangeShapeType="1"/>
          </p:cNvSpPr>
          <p:nvPr/>
        </p:nvSpPr>
        <p:spPr bwMode="auto">
          <a:xfrm>
            <a:off x="4834996" y="2952081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4" name="Line 16"/>
          <p:cNvSpPr>
            <a:spLocks noChangeShapeType="1"/>
          </p:cNvSpPr>
          <p:nvPr/>
        </p:nvSpPr>
        <p:spPr bwMode="auto">
          <a:xfrm>
            <a:off x="5977996" y="3028281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5" name="Line 17"/>
          <p:cNvSpPr>
            <a:spLocks noChangeShapeType="1"/>
          </p:cNvSpPr>
          <p:nvPr/>
        </p:nvSpPr>
        <p:spPr bwMode="auto">
          <a:xfrm>
            <a:off x="5977996" y="3028281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6" name="Line 18"/>
          <p:cNvSpPr>
            <a:spLocks noChangeShapeType="1"/>
          </p:cNvSpPr>
          <p:nvPr/>
        </p:nvSpPr>
        <p:spPr bwMode="auto">
          <a:xfrm>
            <a:off x="5977996" y="3028281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7" name="Oval 19"/>
          <p:cNvSpPr>
            <a:spLocks noChangeArrowheads="1"/>
          </p:cNvSpPr>
          <p:nvPr/>
        </p:nvSpPr>
        <p:spPr bwMode="auto">
          <a:xfrm>
            <a:off x="5596996" y="1504281"/>
            <a:ext cx="381000" cy="3810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8" name="Oval 20"/>
          <p:cNvSpPr>
            <a:spLocks noChangeArrowheads="1"/>
          </p:cNvSpPr>
          <p:nvPr/>
        </p:nvSpPr>
        <p:spPr bwMode="auto">
          <a:xfrm>
            <a:off x="4682596" y="2799681"/>
            <a:ext cx="381000" cy="381000"/>
          </a:xfrm>
          <a:prstGeom prst="ellipse">
            <a:avLst/>
          </a:prstGeom>
          <a:solidFill>
            <a:srgbClr val="1FA1D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</a:t>
            </a:r>
          </a:p>
        </p:txBody>
      </p:sp>
      <p:sp>
        <p:nvSpPr>
          <p:cNvPr id="91159" name="Oval 21"/>
          <p:cNvSpPr>
            <a:spLocks noChangeArrowheads="1"/>
          </p:cNvSpPr>
          <p:nvPr/>
        </p:nvSpPr>
        <p:spPr bwMode="auto">
          <a:xfrm>
            <a:off x="57493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0" name="Oval 22"/>
          <p:cNvSpPr>
            <a:spLocks noChangeArrowheads="1"/>
          </p:cNvSpPr>
          <p:nvPr/>
        </p:nvSpPr>
        <p:spPr bwMode="auto">
          <a:xfrm>
            <a:off x="76543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1" name="Oval 23"/>
          <p:cNvSpPr>
            <a:spLocks noChangeArrowheads="1"/>
          </p:cNvSpPr>
          <p:nvPr/>
        </p:nvSpPr>
        <p:spPr bwMode="auto">
          <a:xfrm>
            <a:off x="2701396" y="4399881"/>
            <a:ext cx="381000" cy="381000"/>
          </a:xfrm>
          <a:prstGeom prst="ellipse">
            <a:avLst/>
          </a:prstGeom>
          <a:solidFill>
            <a:srgbClr val="1FA1D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2" name="Oval 24"/>
          <p:cNvSpPr>
            <a:spLocks noChangeArrowheads="1"/>
          </p:cNvSpPr>
          <p:nvPr/>
        </p:nvSpPr>
        <p:spPr bwMode="auto">
          <a:xfrm>
            <a:off x="3768196" y="4399881"/>
            <a:ext cx="381000" cy="381000"/>
          </a:xfrm>
          <a:prstGeom prst="ellipse">
            <a:avLst/>
          </a:prstGeom>
          <a:solidFill>
            <a:srgbClr val="1FA1D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3" name="Oval 25"/>
          <p:cNvSpPr>
            <a:spLocks noChangeArrowheads="1"/>
          </p:cNvSpPr>
          <p:nvPr/>
        </p:nvSpPr>
        <p:spPr bwMode="auto">
          <a:xfrm>
            <a:off x="4834996" y="4399881"/>
            <a:ext cx="381000" cy="381000"/>
          </a:xfrm>
          <a:prstGeom prst="ellipse">
            <a:avLst/>
          </a:prstGeom>
          <a:solidFill>
            <a:srgbClr val="1FA1D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4" name="Oval 26"/>
          <p:cNvSpPr>
            <a:spLocks noChangeArrowheads="1"/>
          </p:cNvSpPr>
          <p:nvPr/>
        </p:nvSpPr>
        <p:spPr bwMode="auto">
          <a:xfrm>
            <a:off x="64351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5" name="Oval 27"/>
          <p:cNvSpPr>
            <a:spLocks noChangeArrowheads="1"/>
          </p:cNvSpPr>
          <p:nvPr/>
        </p:nvSpPr>
        <p:spPr bwMode="auto">
          <a:xfrm>
            <a:off x="75019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6" name="Oval 28"/>
          <p:cNvSpPr>
            <a:spLocks noChangeArrowheads="1"/>
          </p:cNvSpPr>
          <p:nvPr/>
        </p:nvSpPr>
        <p:spPr bwMode="auto">
          <a:xfrm>
            <a:off x="85687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8" name="Text Box 30"/>
          <p:cNvSpPr txBox="1">
            <a:spLocks noChangeArrowheads="1"/>
          </p:cNvSpPr>
          <p:nvPr/>
        </p:nvSpPr>
        <p:spPr bwMode="auto">
          <a:xfrm>
            <a:off x="2609321" y="4898356"/>
            <a:ext cx="634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5                10                6                     2               8              7</a:t>
            </a:r>
          </a:p>
        </p:txBody>
      </p:sp>
    </p:spTree>
    <p:extLst>
      <p:ext uri="{BB962C8B-B14F-4D97-AF65-F5344CB8AC3E}">
        <p14:creationId xmlns:p14="http://schemas.microsoft.com/office/powerpoint/2010/main" val="2321459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3E1A7F-5019-C04F-8340-12F6F2760DB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114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1144" name="Text Box 6"/>
          <p:cNvSpPr txBox="1">
            <a:spLocks noChangeArrowheads="1"/>
          </p:cNvSpPr>
          <p:nvPr/>
        </p:nvSpPr>
        <p:spPr bwMode="auto">
          <a:xfrm>
            <a:off x="6587596" y="2666331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1145" name="Text Box 7"/>
          <p:cNvSpPr txBox="1">
            <a:spLocks noChangeArrowheads="1"/>
          </p:cNvSpPr>
          <p:nvPr/>
        </p:nvSpPr>
        <p:spPr bwMode="auto">
          <a:xfrm>
            <a:off x="3938058" y="1967162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1146" name="Text Box 8"/>
          <p:cNvSpPr txBox="1">
            <a:spLocks noChangeArrowheads="1"/>
          </p:cNvSpPr>
          <p:nvPr/>
        </p:nvSpPr>
        <p:spPr bwMode="auto">
          <a:xfrm>
            <a:off x="2929996" y="3347369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1148" name="Line 10"/>
          <p:cNvSpPr>
            <a:spLocks noChangeShapeType="1"/>
          </p:cNvSpPr>
          <p:nvPr/>
        </p:nvSpPr>
        <p:spPr bwMode="auto">
          <a:xfrm flipH="1">
            <a:off x="4911196" y="1732881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49" name="Line 11"/>
          <p:cNvSpPr>
            <a:spLocks noChangeShapeType="1"/>
          </p:cNvSpPr>
          <p:nvPr/>
        </p:nvSpPr>
        <p:spPr bwMode="auto">
          <a:xfrm>
            <a:off x="5749396" y="1732881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0" name="Line 12"/>
          <p:cNvSpPr>
            <a:spLocks noChangeShapeType="1"/>
          </p:cNvSpPr>
          <p:nvPr/>
        </p:nvSpPr>
        <p:spPr bwMode="auto">
          <a:xfrm>
            <a:off x="5749396" y="1732881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1" name="Line 13"/>
          <p:cNvSpPr>
            <a:spLocks noChangeShapeType="1"/>
          </p:cNvSpPr>
          <p:nvPr/>
        </p:nvSpPr>
        <p:spPr bwMode="auto">
          <a:xfrm flipH="1">
            <a:off x="2929996" y="3028281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2" name="Line 14"/>
          <p:cNvSpPr>
            <a:spLocks noChangeShapeType="1"/>
          </p:cNvSpPr>
          <p:nvPr/>
        </p:nvSpPr>
        <p:spPr bwMode="auto">
          <a:xfrm flipH="1">
            <a:off x="3996796" y="2952081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3" name="Line 15"/>
          <p:cNvSpPr>
            <a:spLocks noChangeShapeType="1"/>
          </p:cNvSpPr>
          <p:nvPr/>
        </p:nvSpPr>
        <p:spPr bwMode="auto">
          <a:xfrm>
            <a:off x="4834996" y="2952081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4" name="Line 16"/>
          <p:cNvSpPr>
            <a:spLocks noChangeShapeType="1"/>
          </p:cNvSpPr>
          <p:nvPr/>
        </p:nvSpPr>
        <p:spPr bwMode="auto">
          <a:xfrm>
            <a:off x="5977996" y="3028281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5" name="Line 17"/>
          <p:cNvSpPr>
            <a:spLocks noChangeShapeType="1"/>
          </p:cNvSpPr>
          <p:nvPr/>
        </p:nvSpPr>
        <p:spPr bwMode="auto">
          <a:xfrm>
            <a:off x="5977996" y="3028281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6" name="Line 18"/>
          <p:cNvSpPr>
            <a:spLocks noChangeShapeType="1"/>
          </p:cNvSpPr>
          <p:nvPr/>
        </p:nvSpPr>
        <p:spPr bwMode="auto">
          <a:xfrm>
            <a:off x="5977996" y="3028281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7" name="Oval 19"/>
          <p:cNvSpPr>
            <a:spLocks noChangeArrowheads="1"/>
          </p:cNvSpPr>
          <p:nvPr/>
        </p:nvSpPr>
        <p:spPr bwMode="auto">
          <a:xfrm>
            <a:off x="5596996" y="1504281"/>
            <a:ext cx="381000" cy="3810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8" name="Oval 20"/>
          <p:cNvSpPr>
            <a:spLocks noChangeArrowheads="1"/>
          </p:cNvSpPr>
          <p:nvPr/>
        </p:nvSpPr>
        <p:spPr bwMode="auto">
          <a:xfrm>
            <a:off x="46825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</a:t>
            </a:r>
          </a:p>
        </p:txBody>
      </p:sp>
      <p:sp>
        <p:nvSpPr>
          <p:cNvPr id="91159" name="Oval 21"/>
          <p:cNvSpPr>
            <a:spLocks noChangeArrowheads="1"/>
          </p:cNvSpPr>
          <p:nvPr/>
        </p:nvSpPr>
        <p:spPr bwMode="auto">
          <a:xfrm>
            <a:off x="57493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0" name="Oval 22"/>
          <p:cNvSpPr>
            <a:spLocks noChangeArrowheads="1"/>
          </p:cNvSpPr>
          <p:nvPr/>
        </p:nvSpPr>
        <p:spPr bwMode="auto">
          <a:xfrm>
            <a:off x="76543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1" name="Oval 23"/>
          <p:cNvSpPr>
            <a:spLocks noChangeArrowheads="1"/>
          </p:cNvSpPr>
          <p:nvPr/>
        </p:nvSpPr>
        <p:spPr bwMode="auto">
          <a:xfrm>
            <a:off x="27013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2" name="Oval 24"/>
          <p:cNvSpPr>
            <a:spLocks noChangeArrowheads="1"/>
          </p:cNvSpPr>
          <p:nvPr/>
        </p:nvSpPr>
        <p:spPr bwMode="auto">
          <a:xfrm>
            <a:off x="37681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3" name="Oval 25"/>
          <p:cNvSpPr>
            <a:spLocks noChangeArrowheads="1"/>
          </p:cNvSpPr>
          <p:nvPr/>
        </p:nvSpPr>
        <p:spPr bwMode="auto">
          <a:xfrm>
            <a:off x="48349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4" name="Oval 26"/>
          <p:cNvSpPr>
            <a:spLocks noChangeArrowheads="1"/>
          </p:cNvSpPr>
          <p:nvPr/>
        </p:nvSpPr>
        <p:spPr bwMode="auto">
          <a:xfrm>
            <a:off x="64351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5" name="Oval 27"/>
          <p:cNvSpPr>
            <a:spLocks noChangeArrowheads="1"/>
          </p:cNvSpPr>
          <p:nvPr/>
        </p:nvSpPr>
        <p:spPr bwMode="auto">
          <a:xfrm>
            <a:off x="75019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6" name="Oval 28"/>
          <p:cNvSpPr>
            <a:spLocks noChangeArrowheads="1"/>
          </p:cNvSpPr>
          <p:nvPr/>
        </p:nvSpPr>
        <p:spPr bwMode="auto">
          <a:xfrm>
            <a:off x="85687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8" name="Text Box 30"/>
          <p:cNvSpPr txBox="1">
            <a:spLocks noChangeArrowheads="1"/>
          </p:cNvSpPr>
          <p:nvPr/>
        </p:nvSpPr>
        <p:spPr bwMode="auto">
          <a:xfrm>
            <a:off x="2609321" y="4898356"/>
            <a:ext cx="634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5                10                6                     2               8              7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78467" y="1732881"/>
            <a:ext cx="2429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800" i="1" dirty="0">
                <a:solidFill>
                  <a:srgbClr val="000000"/>
                </a:solidFill>
                <a:ea typeface="ＭＳ Ｐゴシック" charset="0"/>
                <a:cs typeface="+mn-cs"/>
              </a:rPr>
              <a:t>Remember: 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 can get at least 5</a:t>
            </a:r>
            <a:endParaRPr lang="en-US" sz="1800" i="1" dirty="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964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3E1A7F-5019-C04F-8340-12F6F2760DB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114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1144" name="Text Box 6"/>
          <p:cNvSpPr txBox="1">
            <a:spLocks noChangeArrowheads="1"/>
          </p:cNvSpPr>
          <p:nvPr/>
        </p:nvSpPr>
        <p:spPr bwMode="auto">
          <a:xfrm>
            <a:off x="6587596" y="2666331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1145" name="Text Box 7"/>
          <p:cNvSpPr txBox="1">
            <a:spLocks noChangeArrowheads="1"/>
          </p:cNvSpPr>
          <p:nvPr/>
        </p:nvSpPr>
        <p:spPr bwMode="auto">
          <a:xfrm>
            <a:off x="3938058" y="1967162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1146" name="Text Box 8"/>
          <p:cNvSpPr txBox="1">
            <a:spLocks noChangeArrowheads="1"/>
          </p:cNvSpPr>
          <p:nvPr/>
        </p:nvSpPr>
        <p:spPr bwMode="auto">
          <a:xfrm>
            <a:off x="2929996" y="3347369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1148" name="Line 10"/>
          <p:cNvSpPr>
            <a:spLocks noChangeShapeType="1"/>
          </p:cNvSpPr>
          <p:nvPr/>
        </p:nvSpPr>
        <p:spPr bwMode="auto">
          <a:xfrm flipH="1">
            <a:off x="4911196" y="1732881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49" name="Line 11"/>
          <p:cNvSpPr>
            <a:spLocks noChangeShapeType="1"/>
          </p:cNvSpPr>
          <p:nvPr/>
        </p:nvSpPr>
        <p:spPr bwMode="auto">
          <a:xfrm>
            <a:off x="5749396" y="1732881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0" name="Line 12"/>
          <p:cNvSpPr>
            <a:spLocks noChangeShapeType="1"/>
          </p:cNvSpPr>
          <p:nvPr/>
        </p:nvSpPr>
        <p:spPr bwMode="auto">
          <a:xfrm>
            <a:off x="5749396" y="1732881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1" name="Line 13"/>
          <p:cNvSpPr>
            <a:spLocks noChangeShapeType="1"/>
          </p:cNvSpPr>
          <p:nvPr/>
        </p:nvSpPr>
        <p:spPr bwMode="auto">
          <a:xfrm flipH="1">
            <a:off x="2929996" y="3028281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2" name="Line 14"/>
          <p:cNvSpPr>
            <a:spLocks noChangeShapeType="1"/>
          </p:cNvSpPr>
          <p:nvPr/>
        </p:nvSpPr>
        <p:spPr bwMode="auto">
          <a:xfrm flipH="1">
            <a:off x="3996796" y="2952081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3" name="Line 15"/>
          <p:cNvSpPr>
            <a:spLocks noChangeShapeType="1"/>
          </p:cNvSpPr>
          <p:nvPr/>
        </p:nvSpPr>
        <p:spPr bwMode="auto">
          <a:xfrm>
            <a:off x="4834996" y="2952081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4" name="Line 16"/>
          <p:cNvSpPr>
            <a:spLocks noChangeShapeType="1"/>
          </p:cNvSpPr>
          <p:nvPr/>
        </p:nvSpPr>
        <p:spPr bwMode="auto">
          <a:xfrm>
            <a:off x="5977996" y="3028281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5" name="Line 17"/>
          <p:cNvSpPr>
            <a:spLocks noChangeShapeType="1"/>
          </p:cNvSpPr>
          <p:nvPr/>
        </p:nvSpPr>
        <p:spPr bwMode="auto">
          <a:xfrm>
            <a:off x="5977996" y="3028281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6" name="Line 18"/>
          <p:cNvSpPr>
            <a:spLocks noChangeShapeType="1"/>
          </p:cNvSpPr>
          <p:nvPr/>
        </p:nvSpPr>
        <p:spPr bwMode="auto">
          <a:xfrm>
            <a:off x="5977996" y="3028281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7" name="Oval 19"/>
          <p:cNvSpPr>
            <a:spLocks noChangeArrowheads="1"/>
          </p:cNvSpPr>
          <p:nvPr/>
        </p:nvSpPr>
        <p:spPr bwMode="auto">
          <a:xfrm>
            <a:off x="5596996" y="1504281"/>
            <a:ext cx="381000" cy="3810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8" name="Oval 20"/>
          <p:cNvSpPr>
            <a:spLocks noChangeArrowheads="1"/>
          </p:cNvSpPr>
          <p:nvPr/>
        </p:nvSpPr>
        <p:spPr bwMode="auto">
          <a:xfrm>
            <a:off x="46825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</a:t>
            </a:r>
          </a:p>
        </p:txBody>
      </p:sp>
      <p:sp>
        <p:nvSpPr>
          <p:cNvPr id="91159" name="Oval 21"/>
          <p:cNvSpPr>
            <a:spLocks noChangeArrowheads="1"/>
          </p:cNvSpPr>
          <p:nvPr/>
        </p:nvSpPr>
        <p:spPr bwMode="auto">
          <a:xfrm>
            <a:off x="57493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0" name="Oval 22"/>
          <p:cNvSpPr>
            <a:spLocks noChangeArrowheads="1"/>
          </p:cNvSpPr>
          <p:nvPr/>
        </p:nvSpPr>
        <p:spPr bwMode="auto">
          <a:xfrm>
            <a:off x="76543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1" name="Oval 23"/>
          <p:cNvSpPr>
            <a:spLocks noChangeArrowheads="1"/>
          </p:cNvSpPr>
          <p:nvPr/>
        </p:nvSpPr>
        <p:spPr bwMode="auto">
          <a:xfrm>
            <a:off x="27013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2" name="Oval 24"/>
          <p:cNvSpPr>
            <a:spLocks noChangeArrowheads="1"/>
          </p:cNvSpPr>
          <p:nvPr/>
        </p:nvSpPr>
        <p:spPr bwMode="auto">
          <a:xfrm>
            <a:off x="37681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3" name="Oval 25"/>
          <p:cNvSpPr>
            <a:spLocks noChangeArrowheads="1"/>
          </p:cNvSpPr>
          <p:nvPr/>
        </p:nvSpPr>
        <p:spPr bwMode="auto">
          <a:xfrm>
            <a:off x="48349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4" name="Oval 26"/>
          <p:cNvSpPr>
            <a:spLocks noChangeArrowheads="1"/>
          </p:cNvSpPr>
          <p:nvPr/>
        </p:nvSpPr>
        <p:spPr bwMode="auto">
          <a:xfrm>
            <a:off x="64351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5" name="Oval 27"/>
          <p:cNvSpPr>
            <a:spLocks noChangeArrowheads="1"/>
          </p:cNvSpPr>
          <p:nvPr/>
        </p:nvSpPr>
        <p:spPr bwMode="auto">
          <a:xfrm>
            <a:off x="75019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6" name="Oval 28"/>
          <p:cNvSpPr>
            <a:spLocks noChangeArrowheads="1"/>
          </p:cNvSpPr>
          <p:nvPr/>
        </p:nvSpPr>
        <p:spPr bwMode="auto">
          <a:xfrm>
            <a:off x="85687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8" name="Text Box 30"/>
          <p:cNvSpPr txBox="1">
            <a:spLocks noChangeArrowheads="1"/>
          </p:cNvSpPr>
          <p:nvPr/>
        </p:nvSpPr>
        <p:spPr bwMode="auto">
          <a:xfrm>
            <a:off x="2609321" y="4898356"/>
            <a:ext cx="634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5                10                6                     2               8              7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78467" y="1732881"/>
            <a:ext cx="24294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800" i="1" dirty="0">
                <a:solidFill>
                  <a:srgbClr val="000000"/>
                </a:solidFill>
                <a:ea typeface="ＭＳ Ｐゴシック" charset="0"/>
                <a:cs typeface="+mn-cs"/>
              </a:rPr>
              <a:t>Remember: 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 can get at least 5</a:t>
            </a:r>
            <a:endParaRPr lang="en-US" sz="1800" i="1" dirty="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735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3E1A7F-5019-C04F-8340-12F6F2760DB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114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1144" name="Text Box 6"/>
          <p:cNvSpPr txBox="1">
            <a:spLocks noChangeArrowheads="1"/>
          </p:cNvSpPr>
          <p:nvPr/>
        </p:nvSpPr>
        <p:spPr bwMode="auto">
          <a:xfrm>
            <a:off x="6587596" y="2666331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1145" name="Text Box 7"/>
          <p:cNvSpPr txBox="1">
            <a:spLocks noChangeArrowheads="1"/>
          </p:cNvSpPr>
          <p:nvPr/>
        </p:nvSpPr>
        <p:spPr bwMode="auto">
          <a:xfrm>
            <a:off x="3938058" y="1967162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1146" name="Text Box 8"/>
          <p:cNvSpPr txBox="1">
            <a:spLocks noChangeArrowheads="1"/>
          </p:cNvSpPr>
          <p:nvPr/>
        </p:nvSpPr>
        <p:spPr bwMode="auto">
          <a:xfrm>
            <a:off x="2929996" y="3347369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1148" name="Line 10"/>
          <p:cNvSpPr>
            <a:spLocks noChangeShapeType="1"/>
          </p:cNvSpPr>
          <p:nvPr/>
        </p:nvSpPr>
        <p:spPr bwMode="auto">
          <a:xfrm flipH="1">
            <a:off x="4911196" y="1732881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49" name="Line 11"/>
          <p:cNvSpPr>
            <a:spLocks noChangeShapeType="1"/>
          </p:cNvSpPr>
          <p:nvPr/>
        </p:nvSpPr>
        <p:spPr bwMode="auto">
          <a:xfrm>
            <a:off x="5749396" y="1732881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0" name="Line 12"/>
          <p:cNvSpPr>
            <a:spLocks noChangeShapeType="1"/>
          </p:cNvSpPr>
          <p:nvPr/>
        </p:nvSpPr>
        <p:spPr bwMode="auto">
          <a:xfrm>
            <a:off x="5749396" y="1732881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1" name="Line 13"/>
          <p:cNvSpPr>
            <a:spLocks noChangeShapeType="1"/>
          </p:cNvSpPr>
          <p:nvPr/>
        </p:nvSpPr>
        <p:spPr bwMode="auto">
          <a:xfrm flipH="1">
            <a:off x="2929996" y="3028281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2" name="Line 14"/>
          <p:cNvSpPr>
            <a:spLocks noChangeShapeType="1"/>
          </p:cNvSpPr>
          <p:nvPr/>
        </p:nvSpPr>
        <p:spPr bwMode="auto">
          <a:xfrm flipH="1">
            <a:off x="3996796" y="2952081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3" name="Line 15"/>
          <p:cNvSpPr>
            <a:spLocks noChangeShapeType="1"/>
          </p:cNvSpPr>
          <p:nvPr/>
        </p:nvSpPr>
        <p:spPr bwMode="auto">
          <a:xfrm>
            <a:off x="4834996" y="2952081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4" name="Line 16"/>
          <p:cNvSpPr>
            <a:spLocks noChangeShapeType="1"/>
          </p:cNvSpPr>
          <p:nvPr/>
        </p:nvSpPr>
        <p:spPr bwMode="auto">
          <a:xfrm>
            <a:off x="5977996" y="3028281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5" name="Line 17"/>
          <p:cNvSpPr>
            <a:spLocks noChangeShapeType="1"/>
          </p:cNvSpPr>
          <p:nvPr/>
        </p:nvSpPr>
        <p:spPr bwMode="auto">
          <a:xfrm>
            <a:off x="5977996" y="3028281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6" name="Line 18"/>
          <p:cNvSpPr>
            <a:spLocks noChangeShapeType="1"/>
          </p:cNvSpPr>
          <p:nvPr/>
        </p:nvSpPr>
        <p:spPr bwMode="auto">
          <a:xfrm>
            <a:off x="5977996" y="3028281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7" name="Oval 19"/>
          <p:cNvSpPr>
            <a:spLocks noChangeArrowheads="1"/>
          </p:cNvSpPr>
          <p:nvPr/>
        </p:nvSpPr>
        <p:spPr bwMode="auto">
          <a:xfrm>
            <a:off x="5596996" y="1504281"/>
            <a:ext cx="381000" cy="3810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8" name="Oval 20"/>
          <p:cNvSpPr>
            <a:spLocks noChangeArrowheads="1"/>
          </p:cNvSpPr>
          <p:nvPr/>
        </p:nvSpPr>
        <p:spPr bwMode="auto">
          <a:xfrm>
            <a:off x="46825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</a:t>
            </a:r>
          </a:p>
        </p:txBody>
      </p:sp>
      <p:sp>
        <p:nvSpPr>
          <p:cNvPr id="91159" name="Oval 21"/>
          <p:cNvSpPr>
            <a:spLocks noChangeArrowheads="1"/>
          </p:cNvSpPr>
          <p:nvPr/>
        </p:nvSpPr>
        <p:spPr bwMode="auto">
          <a:xfrm>
            <a:off x="5749396" y="2799681"/>
            <a:ext cx="381000" cy="381000"/>
          </a:xfrm>
          <a:prstGeom prst="ellipse">
            <a:avLst/>
          </a:prstGeom>
          <a:solidFill>
            <a:srgbClr val="1FA1D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0" name="Oval 22"/>
          <p:cNvSpPr>
            <a:spLocks noChangeArrowheads="1"/>
          </p:cNvSpPr>
          <p:nvPr/>
        </p:nvSpPr>
        <p:spPr bwMode="auto">
          <a:xfrm>
            <a:off x="76543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1" name="Oval 23"/>
          <p:cNvSpPr>
            <a:spLocks noChangeArrowheads="1"/>
          </p:cNvSpPr>
          <p:nvPr/>
        </p:nvSpPr>
        <p:spPr bwMode="auto">
          <a:xfrm>
            <a:off x="27013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2" name="Oval 24"/>
          <p:cNvSpPr>
            <a:spLocks noChangeArrowheads="1"/>
          </p:cNvSpPr>
          <p:nvPr/>
        </p:nvSpPr>
        <p:spPr bwMode="auto">
          <a:xfrm>
            <a:off x="37681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3" name="Oval 25"/>
          <p:cNvSpPr>
            <a:spLocks noChangeArrowheads="1"/>
          </p:cNvSpPr>
          <p:nvPr/>
        </p:nvSpPr>
        <p:spPr bwMode="auto">
          <a:xfrm>
            <a:off x="48349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4" name="Oval 26"/>
          <p:cNvSpPr>
            <a:spLocks noChangeArrowheads="1"/>
          </p:cNvSpPr>
          <p:nvPr/>
        </p:nvSpPr>
        <p:spPr bwMode="auto">
          <a:xfrm>
            <a:off x="64351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5" name="Oval 27"/>
          <p:cNvSpPr>
            <a:spLocks noChangeArrowheads="1"/>
          </p:cNvSpPr>
          <p:nvPr/>
        </p:nvSpPr>
        <p:spPr bwMode="auto">
          <a:xfrm>
            <a:off x="75019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6" name="Oval 28"/>
          <p:cNvSpPr>
            <a:spLocks noChangeArrowheads="1"/>
          </p:cNvSpPr>
          <p:nvPr/>
        </p:nvSpPr>
        <p:spPr bwMode="auto">
          <a:xfrm>
            <a:off x="85687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8" name="Text Box 30"/>
          <p:cNvSpPr txBox="1">
            <a:spLocks noChangeArrowheads="1"/>
          </p:cNvSpPr>
          <p:nvPr/>
        </p:nvSpPr>
        <p:spPr bwMode="auto">
          <a:xfrm>
            <a:off x="2609321" y="4898356"/>
            <a:ext cx="634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5                10                6                     2               8              7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78467" y="1732881"/>
            <a:ext cx="24294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800" i="1" dirty="0">
                <a:solidFill>
                  <a:srgbClr val="000000"/>
                </a:solidFill>
                <a:ea typeface="ＭＳ Ｐゴシック" charset="0"/>
                <a:cs typeface="+mn-cs"/>
              </a:rPr>
              <a:t>Remember: 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 can get at least 5</a:t>
            </a:r>
            <a:endParaRPr lang="en-US" sz="1800" i="1" dirty="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244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3E1A7F-5019-C04F-8340-12F6F2760DB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114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1144" name="Text Box 6"/>
          <p:cNvSpPr txBox="1">
            <a:spLocks noChangeArrowheads="1"/>
          </p:cNvSpPr>
          <p:nvPr/>
        </p:nvSpPr>
        <p:spPr bwMode="auto">
          <a:xfrm>
            <a:off x="6587596" y="2666331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1145" name="Text Box 7"/>
          <p:cNvSpPr txBox="1">
            <a:spLocks noChangeArrowheads="1"/>
          </p:cNvSpPr>
          <p:nvPr/>
        </p:nvSpPr>
        <p:spPr bwMode="auto">
          <a:xfrm>
            <a:off x="3938058" y="1967162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1146" name="Text Box 8"/>
          <p:cNvSpPr txBox="1">
            <a:spLocks noChangeArrowheads="1"/>
          </p:cNvSpPr>
          <p:nvPr/>
        </p:nvSpPr>
        <p:spPr bwMode="auto">
          <a:xfrm>
            <a:off x="2929996" y="3347369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1148" name="Line 10"/>
          <p:cNvSpPr>
            <a:spLocks noChangeShapeType="1"/>
          </p:cNvSpPr>
          <p:nvPr/>
        </p:nvSpPr>
        <p:spPr bwMode="auto">
          <a:xfrm flipH="1">
            <a:off x="4911196" y="1732881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49" name="Line 11"/>
          <p:cNvSpPr>
            <a:spLocks noChangeShapeType="1"/>
          </p:cNvSpPr>
          <p:nvPr/>
        </p:nvSpPr>
        <p:spPr bwMode="auto">
          <a:xfrm>
            <a:off x="5749396" y="1732881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0" name="Line 12"/>
          <p:cNvSpPr>
            <a:spLocks noChangeShapeType="1"/>
          </p:cNvSpPr>
          <p:nvPr/>
        </p:nvSpPr>
        <p:spPr bwMode="auto">
          <a:xfrm>
            <a:off x="5749396" y="1732881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1" name="Line 13"/>
          <p:cNvSpPr>
            <a:spLocks noChangeShapeType="1"/>
          </p:cNvSpPr>
          <p:nvPr/>
        </p:nvSpPr>
        <p:spPr bwMode="auto">
          <a:xfrm flipH="1">
            <a:off x="2929996" y="3028281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2" name="Line 14"/>
          <p:cNvSpPr>
            <a:spLocks noChangeShapeType="1"/>
          </p:cNvSpPr>
          <p:nvPr/>
        </p:nvSpPr>
        <p:spPr bwMode="auto">
          <a:xfrm flipH="1">
            <a:off x="3996796" y="2952081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3" name="Line 15"/>
          <p:cNvSpPr>
            <a:spLocks noChangeShapeType="1"/>
          </p:cNvSpPr>
          <p:nvPr/>
        </p:nvSpPr>
        <p:spPr bwMode="auto">
          <a:xfrm>
            <a:off x="4834996" y="2952081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4" name="Line 16"/>
          <p:cNvSpPr>
            <a:spLocks noChangeShapeType="1"/>
          </p:cNvSpPr>
          <p:nvPr/>
        </p:nvSpPr>
        <p:spPr bwMode="auto">
          <a:xfrm>
            <a:off x="5977996" y="3028281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5" name="Line 17"/>
          <p:cNvSpPr>
            <a:spLocks noChangeShapeType="1"/>
          </p:cNvSpPr>
          <p:nvPr/>
        </p:nvSpPr>
        <p:spPr bwMode="auto">
          <a:xfrm>
            <a:off x="5977996" y="3028281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6" name="Line 18"/>
          <p:cNvSpPr>
            <a:spLocks noChangeShapeType="1"/>
          </p:cNvSpPr>
          <p:nvPr/>
        </p:nvSpPr>
        <p:spPr bwMode="auto">
          <a:xfrm>
            <a:off x="5977996" y="3028281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7" name="Oval 19"/>
          <p:cNvSpPr>
            <a:spLocks noChangeArrowheads="1"/>
          </p:cNvSpPr>
          <p:nvPr/>
        </p:nvSpPr>
        <p:spPr bwMode="auto">
          <a:xfrm>
            <a:off x="5596996" y="1504281"/>
            <a:ext cx="381000" cy="3810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8" name="Oval 20"/>
          <p:cNvSpPr>
            <a:spLocks noChangeArrowheads="1"/>
          </p:cNvSpPr>
          <p:nvPr/>
        </p:nvSpPr>
        <p:spPr bwMode="auto">
          <a:xfrm>
            <a:off x="46825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</a:t>
            </a:r>
          </a:p>
        </p:txBody>
      </p:sp>
      <p:sp>
        <p:nvSpPr>
          <p:cNvPr id="91159" name="Oval 21"/>
          <p:cNvSpPr>
            <a:spLocks noChangeArrowheads="1"/>
          </p:cNvSpPr>
          <p:nvPr/>
        </p:nvSpPr>
        <p:spPr bwMode="auto">
          <a:xfrm>
            <a:off x="5749396" y="2799681"/>
            <a:ext cx="381000" cy="381000"/>
          </a:xfrm>
          <a:prstGeom prst="ellipse">
            <a:avLst/>
          </a:prstGeom>
          <a:solidFill>
            <a:srgbClr val="1FA1D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0" name="Oval 22"/>
          <p:cNvSpPr>
            <a:spLocks noChangeArrowheads="1"/>
          </p:cNvSpPr>
          <p:nvPr/>
        </p:nvSpPr>
        <p:spPr bwMode="auto">
          <a:xfrm>
            <a:off x="76543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1" name="Oval 23"/>
          <p:cNvSpPr>
            <a:spLocks noChangeArrowheads="1"/>
          </p:cNvSpPr>
          <p:nvPr/>
        </p:nvSpPr>
        <p:spPr bwMode="auto">
          <a:xfrm>
            <a:off x="27013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2" name="Oval 24"/>
          <p:cNvSpPr>
            <a:spLocks noChangeArrowheads="1"/>
          </p:cNvSpPr>
          <p:nvPr/>
        </p:nvSpPr>
        <p:spPr bwMode="auto">
          <a:xfrm>
            <a:off x="37681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3" name="Oval 25"/>
          <p:cNvSpPr>
            <a:spLocks noChangeArrowheads="1"/>
          </p:cNvSpPr>
          <p:nvPr/>
        </p:nvSpPr>
        <p:spPr bwMode="auto">
          <a:xfrm>
            <a:off x="48349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4" name="Oval 26"/>
          <p:cNvSpPr>
            <a:spLocks noChangeArrowheads="1"/>
          </p:cNvSpPr>
          <p:nvPr/>
        </p:nvSpPr>
        <p:spPr bwMode="auto">
          <a:xfrm>
            <a:off x="6435196" y="4399881"/>
            <a:ext cx="381000" cy="381000"/>
          </a:xfrm>
          <a:prstGeom prst="ellipse">
            <a:avLst/>
          </a:prstGeom>
          <a:solidFill>
            <a:srgbClr val="1FA1D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5" name="Oval 27"/>
          <p:cNvSpPr>
            <a:spLocks noChangeArrowheads="1"/>
          </p:cNvSpPr>
          <p:nvPr/>
        </p:nvSpPr>
        <p:spPr bwMode="auto">
          <a:xfrm>
            <a:off x="75019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6" name="Oval 28"/>
          <p:cNvSpPr>
            <a:spLocks noChangeArrowheads="1"/>
          </p:cNvSpPr>
          <p:nvPr/>
        </p:nvSpPr>
        <p:spPr bwMode="auto">
          <a:xfrm>
            <a:off x="85687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8" name="Text Box 30"/>
          <p:cNvSpPr txBox="1">
            <a:spLocks noChangeArrowheads="1"/>
          </p:cNvSpPr>
          <p:nvPr/>
        </p:nvSpPr>
        <p:spPr bwMode="auto">
          <a:xfrm>
            <a:off x="2609321" y="4898356"/>
            <a:ext cx="634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5                10                6                     2               8              7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78467" y="1732881"/>
            <a:ext cx="24294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800" i="1" dirty="0">
                <a:solidFill>
                  <a:srgbClr val="000000"/>
                </a:solidFill>
                <a:ea typeface="ＭＳ Ｐゴシック" charset="0"/>
                <a:cs typeface="+mn-cs"/>
              </a:rPr>
              <a:t>Remember: 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 can get at least 5</a:t>
            </a:r>
            <a:endParaRPr lang="en-US" sz="1800" i="1" dirty="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17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679450" y="128588"/>
            <a:ext cx="7772400" cy="896690"/>
          </a:xfrm>
        </p:spPr>
        <p:txBody>
          <a:bodyPr/>
          <a:lstStyle/>
          <a:p>
            <a:pPr eaLnBrk="1" hangingPunct="1"/>
            <a:r>
              <a:rPr lang="en-US" sz="4000" dirty="0"/>
              <a:t>Games</a:t>
            </a:r>
            <a:endParaRPr lang="en-US" dirty="0"/>
          </a:p>
        </p:txBody>
      </p:sp>
      <p:sp>
        <p:nvSpPr>
          <p:cNvPr id="566275" name="Rectangle 3"/>
          <p:cNvSpPr>
            <a:spLocks noGrp="1" noChangeArrowheads="1"/>
          </p:cNvSpPr>
          <p:nvPr>
            <p:ph idx="1"/>
          </p:nvPr>
        </p:nvSpPr>
        <p:spPr>
          <a:xfrm>
            <a:off x="468274" y="1316551"/>
            <a:ext cx="8082026" cy="5304484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Games are a form of </a:t>
            </a:r>
            <a:r>
              <a:rPr lang="en-US" sz="2400" i="1" dirty="0"/>
              <a:t>multiagent environment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100" dirty="0"/>
              <a:t>It matters what other agents do and how this affects success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100" dirty="0"/>
              <a:t>Other agents can add </a:t>
            </a:r>
            <a:r>
              <a:rPr lang="en-US" sz="2100" dirty="0" err="1"/>
              <a:t>nondeterminism</a:t>
            </a:r>
            <a:r>
              <a:rPr lang="en-US" sz="2100" dirty="0"/>
              <a:t>: </a:t>
            </a:r>
            <a:r>
              <a:rPr lang="en-US" sz="2100" i="1" dirty="0"/>
              <a:t>don’t know what they’ll do</a:t>
            </a:r>
            <a:r>
              <a:rPr lang="en-US" sz="21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sz="2500" dirty="0"/>
              <a:t>Cooperative vs. competitive vs. mixed multiagent environments</a:t>
            </a:r>
          </a:p>
          <a:p>
            <a:pPr lvl="1" eaLnBrk="1" hangingPunct="1">
              <a:lnSpc>
                <a:spcPct val="90000"/>
              </a:lnSpc>
            </a:pPr>
            <a:endParaRPr lang="en-US" sz="2100" dirty="0"/>
          </a:p>
          <a:p>
            <a:pPr lvl="1" eaLnBrk="1" hangingPunct="1">
              <a:lnSpc>
                <a:spcPct val="90000"/>
              </a:lnSpc>
            </a:pPr>
            <a:r>
              <a:rPr lang="en-US" sz="2100" dirty="0"/>
              <a:t>Cooperative: identical goals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100" dirty="0"/>
              <a:t>Competitive: opposing goals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100" dirty="0"/>
              <a:t>Mixed: cooperative and competitive</a:t>
            </a:r>
          </a:p>
          <a:p>
            <a:pPr eaLnBrk="1" hangingPunct="1">
              <a:lnSpc>
                <a:spcPct val="90000"/>
              </a:lnSpc>
            </a:pPr>
            <a:endParaRPr lang="en-US" sz="2500" dirty="0"/>
          </a:p>
          <a:p>
            <a:pPr eaLnBrk="1" hangingPunct="1">
              <a:lnSpc>
                <a:spcPct val="90000"/>
              </a:lnSpc>
            </a:pPr>
            <a:r>
              <a:rPr lang="en-US" sz="2500" dirty="0"/>
              <a:t>Competitive multiagent environments give rise to adversarial search, a.k.a. </a:t>
            </a:r>
            <a:r>
              <a:rPr lang="en-US" sz="2500" i="1" dirty="0"/>
              <a:t>games</a:t>
            </a:r>
          </a:p>
        </p:txBody>
      </p:sp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BEDC213-ACAB-0F47-9838-9F52C00411F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115" y="3196758"/>
            <a:ext cx="3441031" cy="2234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5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3E1A7F-5019-C04F-8340-12F6F2760DB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114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1144" name="Text Box 6"/>
          <p:cNvSpPr txBox="1">
            <a:spLocks noChangeArrowheads="1"/>
          </p:cNvSpPr>
          <p:nvPr/>
        </p:nvSpPr>
        <p:spPr bwMode="auto">
          <a:xfrm>
            <a:off x="6587596" y="2666331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1145" name="Text Box 7"/>
          <p:cNvSpPr txBox="1">
            <a:spLocks noChangeArrowheads="1"/>
          </p:cNvSpPr>
          <p:nvPr/>
        </p:nvSpPr>
        <p:spPr bwMode="auto">
          <a:xfrm>
            <a:off x="3938058" y="1967162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1146" name="Text Box 8"/>
          <p:cNvSpPr txBox="1">
            <a:spLocks noChangeArrowheads="1"/>
          </p:cNvSpPr>
          <p:nvPr/>
        </p:nvSpPr>
        <p:spPr bwMode="auto">
          <a:xfrm>
            <a:off x="2929996" y="3347369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1148" name="Line 10"/>
          <p:cNvSpPr>
            <a:spLocks noChangeShapeType="1"/>
          </p:cNvSpPr>
          <p:nvPr/>
        </p:nvSpPr>
        <p:spPr bwMode="auto">
          <a:xfrm flipH="1">
            <a:off x="4911196" y="1732881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49" name="Line 11"/>
          <p:cNvSpPr>
            <a:spLocks noChangeShapeType="1"/>
          </p:cNvSpPr>
          <p:nvPr/>
        </p:nvSpPr>
        <p:spPr bwMode="auto">
          <a:xfrm>
            <a:off x="5749396" y="1732881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0" name="Line 12"/>
          <p:cNvSpPr>
            <a:spLocks noChangeShapeType="1"/>
          </p:cNvSpPr>
          <p:nvPr/>
        </p:nvSpPr>
        <p:spPr bwMode="auto">
          <a:xfrm>
            <a:off x="5749396" y="1732881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1" name="Line 13"/>
          <p:cNvSpPr>
            <a:spLocks noChangeShapeType="1"/>
          </p:cNvSpPr>
          <p:nvPr/>
        </p:nvSpPr>
        <p:spPr bwMode="auto">
          <a:xfrm flipH="1">
            <a:off x="2929996" y="3028281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2" name="Line 14"/>
          <p:cNvSpPr>
            <a:spLocks noChangeShapeType="1"/>
          </p:cNvSpPr>
          <p:nvPr/>
        </p:nvSpPr>
        <p:spPr bwMode="auto">
          <a:xfrm flipH="1">
            <a:off x="3996796" y="2952081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3" name="Line 15"/>
          <p:cNvSpPr>
            <a:spLocks noChangeShapeType="1"/>
          </p:cNvSpPr>
          <p:nvPr/>
        </p:nvSpPr>
        <p:spPr bwMode="auto">
          <a:xfrm>
            <a:off x="4834996" y="2952081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4" name="Line 16"/>
          <p:cNvSpPr>
            <a:spLocks noChangeShapeType="1"/>
          </p:cNvSpPr>
          <p:nvPr/>
        </p:nvSpPr>
        <p:spPr bwMode="auto">
          <a:xfrm>
            <a:off x="5977996" y="3028281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5" name="Line 17"/>
          <p:cNvSpPr>
            <a:spLocks noChangeShapeType="1"/>
          </p:cNvSpPr>
          <p:nvPr/>
        </p:nvSpPr>
        <p:spPr bwMode="auto">
          <a:xfrm>
            <a:off x="5977996" y="3028281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6" name="Line 18"/>
          <p:cNvSpPr>
            <a:spLocks noChangeShapeType="1"/>
          </p:cNvSpPr>
          <p:nvPr/>
        </p:nvSpPr>
        <p:spPr bwMode="auto">
          <a:xfrm>
            <a:off x="5977996" y="3028281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7" name="Oval 19"/>
          <p:cNvSpPr>
            <a:spLocks noChangeArrowheads="1"/>
          </p:cNvSpPr>
          <p:nvPr/>
        </p:nvSpPr>
        <p:spPr bwMode="auto">
          <a:xfrm>
            <a:off x="5596996" y="1504281"/>
            <a:ext cx="381000" cy="3810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8" name="Oval 20"/>
          <p:cNvSpPr>
            <a:spLocks noChangeArrowheads="1"/>
          </p:cNvSpPr>
          <p:nvPr/>
        </p:nvSpPr>
        <p:spPr bwMode="auto">
          <a:xfrm>
            <a:off x="46825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</a:t>
            </a:r>
          </a:p>
        </p:txBody>
      </p:sp>
      <p:sp>
        <p:nvSpPr>
          <p:cNvPr id="91159" name="Oval 21"/>
          <p:cNvSpPr>
            <a:spLocks noChangeArrowheads="1"/>
          </p:cNvSpPr>
          <p:nvPr/>
        </p:nvSpPr>
        <p:spPr bwMode="auto">
          <a:xfrm>
            <a:off x="5749396" y="2799681"/>
            <a:ext cx="381000" cy="381000"/>
          </a:xfrm>
          <a:prstGeom prst="ellipse">
            <a:avLst/>
          </a:prstGeom>
          <a:solidFill>
            <a:srgbClr val="1FA1D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0" name="Oval 22"/>
          <p:cNvSpPr>
            <a:spLocks noChangeArrowheads="1"/>
          </p:cNvSpPr>
          <p:nvPr/>
        </p:nvSpPr>
        <p:spPr bwMode="auto">
          <a:xfrm>
            <a:off x="76543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1" name="Oval 23"/>
          <p:cNvSpPr>
            <a:spLocks noChangeArrowheads="1"/>
          </p:cNvSpPr>
          <p:nvPr/>
        </p:nvSpPr>
        <p:spPr bwMode="auto">
          <a:xfrm>
            <a:off x="27013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2" name="Oval 24"/>
          <p:cNvSpPr>
            <a:spLocks noChangeArrowheads="1"/>
          </p:cNvSpPr>
          <p:nvPr/>
        </p:nvSpPr>
        <p:spPr bwMode="auto">
          <a:xfrm>
            <a:off x="37681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3" name="Oval 25"/>
          <p:cNvSpPr>
            <a:spLocks noChangeArrowheads="1"/>
          </p:cNvSpPr>
          <p:nvPr/>
        </p:nvSpPr>
        <p:spPr bwMode="auto">
          <a:xfrm>
            <a:off x="48349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4" name="Oval 26"/>
          <p:cNvSpPr>
            <a:spLocks noChangeArrowheads="1"/>
          </p:cNvSpPr>
          <p:nvPr/>
        </p:nvSpPr>
        <p:spPr bwMode="auto">
          <a:xfrm>
            <a:off x="6435196" y="4399881"/>
            <a:ext cx="381000" cy="381000"/>
          </a:xfrm>
          <a:prstGeom prst="ellipse">
            <a:avLst/>
          </a:prstGeom>
          <a:solidFill>
            <a:srgbClr val="1FA1D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5" name="Oval 27"/>
          <p:cNvSpPr>
            <a:spLocks noChangeArrowheads="1"/>
          </p:cNvSpPr>
          <p:nvPr/>
        </p:nvSpPr>
        <p:spPr bwMode="auto">
          <a:xfrm>
            <a:off x="75019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6" name="Oval 28"/>
          <p:cNvSpPr>
            <a:spLocks noChangeArrowheads="1"/>
          </p:cNvSpPr>
          <p:nvPr/>
        </p:nvSpPr>
        <p:spPr bwMode="auto">
          <a:xfrm>
            <a:off x="85687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8" name="Text Box 30"/>
          <p:cNvSpPr txBox="1">
            <a:spLocks noChangeArrowheads="1"/>
          </p:cNvSpPr>
          <p:nvPr/>
        </p:nvSpPr>
        <p:spPr bwMode="auto">
          <a:xfrm>
            <a:off x="2609321" y="4898356"/>
            <a:ext cx="634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5                10                6                     2               8              7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78467" y="1732881"/>
            <a:ext cx="24294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800" i="1" dirty="0">
                <a:solidFill>
                  <a:srgbClr val="000000"/>
                </a:solidFill>
                <a:ea typeface="ＭＳ Ｐゴシック" charset="0"/>
                <a:cs typeface="+mn-cs"/>
              </a:rPr>
              <a:t>Remember: 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 can get at least 5</a:t>
            </a:r>
            <a:endParaRPr lang="en-US" sz="1800" i="1" dirty="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48592" y="5335424"/>
            <a:ext cx="2429404" cy="92333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MIN will only give MAX 2 if this </a:t>
            </a:r>
            <a:r>
              <a:rPr lang="en-US" sz="1800" dirty="0" err="1">
                <a:solidFill>
                  <a:srgbClr val="000000"/>
                </a:solidFill>
                <a:ea typeface="ＭＳ Ｐゴシック" charset="0"/>
                <a:cs typeface="+mn-cs"/>
              </a:rPr>
              <a:t>subtree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 chosen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977996" y="4898356"/>
            <a:ext cx="457200" cy="43706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577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3E1A7F-5019-C04F-8340-12F6F2760DB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114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1144" name="Text Box 6"/>
          <p:cNvSpPr txBox="1">
            <a:spLocks noChangeArrowheads="1"/>
          </p:cNvSpPr>
          <p:nvPr/>
        </p:nvSpPr>
        <p:spPr bwMode="auto">
          <a:xfrm>
            <a:off x="6587596" y="2666331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1145" name="Text Box 7"/>
          <p:cNvSpPr txBox="1">
            <a:spLocks noChangeArrowheads="1"/>
          </p:cNvSpPr>
          <p:nvPr/>
        </p:nvSpPr>
        <p:spPr bwMode="auto">
          <a:xfrm>
            <a:off x="3938058" y="1967162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1146" name="Text Box 8"/>
          <p:cNvSpPr txBox="1">
            <a:spLocks noChangeArrowheads="1"/>
          </p:cNvSpPr>
          <p:nvPr/>
        </p:nvSpPr>
        <p:spPr bwMode="auto">
          <a:xfrm>
            <a:off x="2929996" y="3347369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1148" name="Line 10"/>
          <p:cNvSpPr>
            <a:spLocks noChangeShapeType="1"/>
          </p:cNvSpPr>
          <p:nvPr/>
        </p:nvSpPr>
        <p:spPr bwMode="auto">
          <a:xfrm flipH="1">
            <a:off x="4911196" y="1732881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49" name="Line 11"/>
          <p:cNvSpPr>
            <a:spLocks noChangeShapeType="1"/>
          </p:cNvSpPr>
          <p:nvPr/>
        </p:nvSpPr>
        <p:spPr bwMode="auto">
          <a:xfrm>
            <a:off x="5749396" y="1732881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0" name="Line 12"/>
          <p:cNvSpPr>
            <a:spLocks noChangeShapeType="1"/>
          </p:cNvSpPr>
          <p:nvPr/>
        </p:nvSpPr>
        <p:spPr bwMode="auto">
          <a:xfrm>
            <a:off x="5749396" y="1732881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1" name="Line 13"/>
          <p:cNvSpPr>
            <a:spLocks noChangeShapeType="1"/>
          </p:cNvSpPr>
          <p:nvPr/>
        </p:nvSpPr>
        <p:spPr bwMode="auto">
          <a:xfrm flipH="1">
            <a:off x="2929996" y="3028281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2" name="Line 14"/>
          <p:cNvSpPr>
            <a:spLocks noChangeShapeType="1"/>
          </p:cNvSpPr>
          <p:nvPr/>
        </p:nvSpPr>
        <p:spPr bwMode="auto">
          <a:xfrm flipH="1">
            <a:off x="3996796" y="2952081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3" name="Line 15"/>
          <p:cNvSpPr>
            <a:spLocks noChangeShapeType="1"/>
          </p:cNvSpPr>
          <p:nvPr/>
        </p:nvSpPr>
        <p:spPr bwMode="auto">
          <a:xfrm>
            <a:off x="4834996" y="2952081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4" name="Line 16"/>
          <p:cNvSpPr>
            <a:spLocks noChangeShapeType="1"/>
          </p:cNvSpPr>
          <p:nvPr/>
        </p:nvSpPr>
        <p:spPr bwMode="auto">
          <a:xfrm>
            <a:off x="5977996" y="3028281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5" name="Line 17"/>
          <p:cNvSpPr>
            <a:spLocks noChangeShapeType="1"/>
          </p:cNvSpPr>
          <p:nvPr/>
        </p:nvSpPr>
        <p:spPr bwMode="auto">
          <a:xfrm>
            <a:off x="5977996" y="3028281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6" name="Line 18"/>
          <p:cNvSpPr>
            <a:spLocks noChangeShapeType="1"/>
          </p:cNvSpPr>
          <p:nvPr/>
        </p:nvSpPr>
        <p:spPr bwMode="auto">
          <a:xfrm>
            <a:off x="5977996" y="3028281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7" name="Oval 19"/>
          <p:cNvSpPr>
            <a:spLocks noChangeArrowheads="1"/>
          </p:cNvSpPr>
          <p:nvPr/>
        </p:nvSpPr>
        <p:spPr bwMode="auto">
          <a:xfrm>
            <a:off x="5596996" y="1504281"/>
            <a:ext cx="381000" cy="3810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8" name="Oval 20"/>
          <p:cNvSpPr>
            <a:spLocks noChangeArrowheads="1"/>
          </p:cNvSpPr>
          <p:nvPr/>
        </p:nvSpPr>
        <p:spPr bwMode="auto">
          <a:xfrm>
            <a:off x="46825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</a:t>
            </a:r>
          </a:p>
        </p:txBody>
      </p:sp>
      <p:sp>
        <p:nvSpPr>
          <p:cNvPr id="91159" name="Oval 21"/>
          <p:cNvSpPr>
            <a:spLocks noChangeArrowheads="1"/>
          </p:cNvSpPr>
          <p:nvPr/>
        </p:nvSpPr>
        <p:spPr bwMode="auto">
          <a:xfrm>
            <a:off x="5749396" y="2799681"/>
            <a:ext cx="381000" cy="381000"/>
          </a:xfrm>
          <a:prstGeom prst="ellipse">
            <a:avLst/>
          </a:prstGeom>
          <a:solidFill>
            <a:srgbClr val="1FA1D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0" name="Oval 22"/>
          <p:cNvSpPr>
            <a:spLocks noChangeArrowheads="1"/>
          </p:cNvSpPr>
          <p:nvPr/>
        </p:nvSpPr>
        <p:spPr bwMode="auto">
          <a:xfrm>
            <a:off x="76543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1" name="Oval 23"/>
          <p:cNvSpPr>
            <a:spLocks noChangeArrowheads="1"/>
          </p:cNvSpPr>
          <p:nvPr/>
        </p:nvSpPr>
        <p:spPr bwMode="auto">
          <a:xfrm>
            <a:off x="27013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2" name="Oval 24"/>
          <p:cNvSpPr>
            <a:spLocks noChangeArrowheads="1"/>
          </p:cNvSpPr>
          <p:nvPr/>
        </p:nvSpPr>
        <p:spPr bwMode="auto">
          <a:xfrm>
            <a:off x="37681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3" name="Oval 25"/>
          <p:cNvSpPr>
            <a:spLocks noChangeArrowheads="1"/>
          </p:cNvSpPr>
          <p:nvPr/>
        </p:nvSpPr>
        <p:spPr bwMode="auto">
          <a:xfrm>
            <a:off x="48349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4" name="Oval 26"/>
          <p:cNvSpPr>
            <a:spLocks noChangeArrowheads="1"/>
          </p:cNvSpPr>
          <p:nvPr/>
        </p:nvSpPr>
        <p:spPr bwMode="auto">
          <a:xfrm>
            <a:off x="6435196" y="4399881"/>
            <a:ext cx="381000" cy="381000"/>
          </a:xfrm>
          <a:prstGeom prst="ellipse">
            <a:avLst/>
          </a:prstGeom>
          <a:solidFill>
            <a:srgbClr val="1FA1D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5" name="Oval 27"/>
          <p:cNvSpPr>
            <a:spLocks noChangeArrowheads="1"/>
          </p:cNvSpPr>
          <p:nvPr/>
        </p:nvSpPr>
        <p:spPr bwMode="auto">
          <a:xfrm>
            <a:off x="75019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6" name="Oval 28"/>
          <p:cNvSpPr>
            <a:spLocks noChangeArrowheads="1"/>
          </p:cNvSpPr>
          <p:nvPr/>
        </p:nvSpPr>
        <p:spPr bwMode="auto">
          <a:xfrm>
            <a:off x="85687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8" name="Text Box 30"/>
          <p:cNvSpPr txBox="1">
            <a:spLocks noChangeArrowheads="1"/>
          </p:cNvSpPr>
          <p:nvPr/>
        </p:nvSpPr>
        <p:spPr bwMode="auto">
          <a:xfrm>
            <a:off x="2609321" y="4898356"/>
            <a:ext cx="634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5                10                6                     2               8              7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78467" y="1732881"/>
            <a:ext cx="24294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800" i="1" dirty="0">
                <a:solidFill>
                  <a:srgbClr val="000000"/>
                </a:solidFill>
                <a:ea typeface="ＭＳ Ｐゴシック" charset="0"/>
                <a:cs typeface="+mn-cs"/>
              </a:rPr>
              <a:t>Remember: 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 can get at least 5</a:t>
            </a:r>
            <a:endParaRPr lang="en-US" sz="1800" i="1" dirty="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48592" y="5335424"/>
            <a:ext cx="2429404" cy="92333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MIN will only give MAX 2 if this </a:t>
            </a:r>
            <a:r>
              <a:rPr lang="en-US" sz="1800" dirty="0" err="1">
                <a:solidFill>
                  <a:srgbClr val="000000"/>
                </a:solidFill>
                <a:ea typeface="ＭＳ Ｐゴシック" charset="0"/>
                <a:cs typeface="+mn-cs"/>
              </a:rPr>
              <a:t>subtree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 chosen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977996" y="4898356"/>
            <a:ext cx="457200" cy="43706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Multiply 30"/>
          <p:cNvSpPr/>
          <p:nvPr/>
        </p:nvSpPr>
        <p:spPr>
          <a:xfrm>
            <a:off x="5749396" y="2799681"/>
            <a:ext cx="381000" cy="381000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511921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3E1A7F-5019-C04F-8340-12F6F2760DB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9114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1144" name="Text Box 6"/>
          <p:cNvSpPr txBox="1">
            <a:spLocks noChangeArrowheads="1"/>
          </p:cNvSpPr>
          <p:nvPr/>
        </p:nvSpPr>
        <p:spPr bwMode="auto">
          <a:xfrm>
            <a:off x="6587596" y="2666331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1145" name="Text Box 7"/>
          <p:cNvSpPr txBox="1">
            <a:spLocks noChangeArrowheads="1"/>
          </p:cNvSpPr>
          <p:nvPr/>
        </p:nvSpPr>
        <p:spPr bwMode="auto">
          <a:xfrm>
            <a:off x="3938058" y="1967162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1146" name="Text Box 8"/>
          <p:cNvSpPr txBox="1">
            <a:spLocks noChangeArrowheads="1"/>
          </p:cNvSpPr>
          <p:nvPr/>
        </p:nvSpPr>
        <p:spPr bwMode="auto">
          <a:xfrm>
            <a:off x="2929996" y="3347369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1148" name="Line 10"/>
          <p:cNvSpPr>
            <a:spLocks noChangeShapeType="1"/>
          </p:cNvSpPr>
          <p:nvPr/>
        </p:nvSpPr>
        <p:spPr bwMode="auto">
          <a:xfrm flipH="1">
            <a:off x="4911196" y="1732881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49" name="Line 11"/>
          <p:cNvSpPr>
            <a:spLocks noChangeShapeType="1"/>
          </p:cNvSpPr>
          <p:nvPr/>
        </p:nvSpPr>
        <p:spPr bwMode="auto">
          <a:xfrm>
            <a:off x="5749396" y="1732881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0" name="Line 12"/>
          <p:cNvSpPr>
            <a:spLocks noChangeShapeType="1"/>
          </p:cNvSpPr>
          <p:nvPr/>
        </p:nvSpPr>
        <p:spPr bwMode="auto">
          <a:xfrm>
            <a:off x="5749396" y="1732881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1" name="Line 13"/>
          <p:cNvSpPr>
            <a:spLocks noChangeShapeType="1"/>
          </p:cNvSpPr>
          <p:nvPr/>
        </p:nvSpPr>
        <p:spPr bwMode="auto">
          <a:xfrm flipH="1">
            <a:off x="2929996" y="3028281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2" name="Line 14"/>
          <p:cNvSpPr>
            <a:spLocks noChangeShapeType="1"/>
          </p:cNvSpPr>
          <p:nvPr/>
        </p:nvSpPr>
        <p:spPr bwMode="auto">
          <a:xfrm flipH="1">
            <a:off x="3996796" y="2952081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3" name="Line 15"/>
          <p:cNvSpPr>
            <a:spLocks noChangeShapeType="1"/>
          </p:cNvSpPr>
          <p:nvPr/>
        </p:nvSpPr>
        <p:spPr bwMode="auto">
          <a:xfrm>
            <a:off x="4834996" y="2952081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4" name="Line 16"/>
          <p:cNvSpPr>
            <a:spLocks noChangeShapeType="1"/>
          </p:cNvSpPr>
          <p:nvPr/>
        </p:nvSpPr>
        <p:spPr bwMode="auto">
          <a:xfrm>
            <a:off x="5977996" y="3028281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5" name="Line 17"/>
          <p:cNvSpPr>
            <a:spLocks noChangeShapeType="1"/>
          </p:cNvSpPr>
          <p:nvPr/>
        </p:nvSpPr>
        <p:spPr bwMode="auto">
          <a:xfrm>
            <a:off x="5977996" y="3028281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6" name="Line 18"/>
          <p:cNvSpPr>
            <a:spLocks noChangeShapeType="1"/>
          </p:cNvSpPr>
          <p:nvPr/>
        </p:nvSpPr>
        <p:spPr bwMode="auto">
          <a:xfrm>
            <a:off x="5977996" y="3028281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7" name="Oval 19"/>
          <p:cNvSpPr>
            <a:spLocks noChangeArrowheads="1"/>
          </p:cNvSpPr>
          <p:nvPr/>
        </p:nvSpPr>
        <p:spPr bwMode="auto">
          <a:xfrm>
            <a:off x="5596996" y="1504281"/>
            <a:ext cx="381000" cy="3810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8" name="Oval 20"/>
          <p:cNvSpPr>
            <a:spLocks noChangeArrowheads="1"/>
          </p:cNvSpPr>
          <p:nvPr/>
        </p:nvSpPr>
        <p:spPr bwMode="auto">
          <a:xfrm>
            <a:off x="46825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</a:t>
            </a:r>
          </a:p>
        </p:txBody>
      </p:sp>
      <p:sp>
        <p:nvSpPr>
          <p:cNvPr id="91159" name="Oval 21"/>
          <p:cNvSpPr>
            <a:spLocks noChangeArrowheads="1"/>
          </p:cNvSpPr>
          <p:nvPr/>
        </p:nvSpPr>
        <p:spPr bwMode="auto">
          <a:xfrm>
            <a:off x="5749396" y="2799681"/>
            <a:ext cx="381000" cy="381000"/>
          </a:xfrm>
          <a:prstGeom prst="ellipse">
            <a:avLst/>
          </a:prstGeom>
          <a:solidFill>
            <a:srgbClr val="1FA1D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0" name="Oval 22"/>
          <p:cNvSpPr>
            <a:spLocks noChangeArrowheads="1"/>
          </p:cNvSpPr>
          <p:nvPr/>
        </p:nvSpPr>
        <p:spPr bwMode="auto">
          <a:xfrm>
            <a:off x="7654396" y="27996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1" name="Oval 23"/>
          <p:cNvSpPr>
            <a:spLocks noChangeArrowheads="1"/>
          </p:cNvSpPr>
          <p:nvPr/>
        </p:nvSpPr>
        <p:spPr bwMode="auto">
          <a:xfrm>
            <a:off x="27013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2" name="Oval 24"/>
          <p:cNvSpPr>
            <a:spLocks noChangeArrowheads="1"/>
          </p:cNvSpPr>
          <p:nvPr/>
        </p:nvSpPr>
        <p:spPr bwMode="auto">
          <a:xfrm>
            <a:off x="37681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3" name="Oval 25"/>
          <p:cNvSpPr>
            <a:spLocks noChangeArrowheads="1"/>
          </p:cNvSpPr>
          <p:nvPr/>
        </p:nvSpPr>
        <p:spPr bwMode="auto">
          <a:xfrm>
            <a:off x="48349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4" name="Oval 26"/>
          <p:cNvSpPr>
            <a:spLocks noChangeArrowheads="1"/>
          </p:cNvSpPr>
          <p:nvPr/>
        </p:nvSpPr>
        <p:spPr bwMode="auto">
          <a:xfrm>
            <a:off x="6435196" y="4399881"/>
            <a:ext cx="381000" cy="381000"/>
          </a:xfrm>
          <a:prstGeom prst="ellipse">
            <a:avLst/>
          </a:prstGeom>
          <a:solidFill>
            <a:srgbClr val="1FA1D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5" name="Oval 27"/>
          <p:cNvSpPr>
            <a:spLocks noChangeArrowheads="1"/>
          </p:cNvSpPr>
          <p:nvPr/>
        </p:nvSpPr>
        <p:spPr bwMode="auto">
          <a:xfrm>
            <a:off x="75019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6" name="Oval 28"/>
          <p:cNvSpPr>
            <a:spLocks noChangeArrowheads="1"/>
          </p:cNvSpPr>
          <p:nvPr/>
        </p:nvSpPr>
        <p:spPr bwMode="auto">
          <a:xfrm>
            <a:off x="8568796" y="4399881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8" name="Text Box 30"/>
          <p:cNvSpPr txBox="1">
            <a:spLocks noChangeArrowheads="1"/>
          </p:cNvSpPr>
          <p:nvPr/>
        </p:nvSpPr>
        <p:spPr bwMode="auto">
          <a:xfrm>
            <a:off x="2609321" y="4898356"/>
            <a:ext cx="634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5                10                6                     2               8              7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78467" y="1732881"/>
            <a:ext cx="24294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800" i="1" dirty="0">
                <a:solidFill>
                  <a:srgbClr val="000000"/>
                </a:solidFill>
                <a:ea typeface="ＭＳ Ｐゴシック" charset="0"/>
                <a:cs typeface="+mn-cs"/>
              </a:rPr>
              <a:t>Remember: 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 can get at least 5</a:t>
            </a:r>
            <a:endParaRPr lang="en-US" sz="1800" i="1" dirty="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48592" y="5335424"/>
            <a:ext cx="2429404" cy="92333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MIN will only give MAX 2 if this </a:t>
            </a:r>
            <a:r>
              <a:rPr lang="en-US" sz="1800" dirty="0" err="1">
                <a:solidFill>
                  <a:srgbClr val="000000"/>
                </a:solidFill>
                <a:ea typeface="ＭＳ Ｐゴシック" charset="0"/>
                <a:cs typeface="+mn-cs"/>
              </a:rPr>
              <a:t>subtree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 chosen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977996" y="4898356"/>
            <a:ext cx="457200" cy="43706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Multiply 30"/>
          <p:cNvSpPr/>
          <p:nvPr/>
        </p:nvSpPr>
        <p:spPr>
          <a:xfrm>
            <a:off x="5749396" y="2799681"/>
            <a:ext cx="381000" cy="381000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2" name="Multiply 31"/>
          <p:cNvSpPr/>
          <p:nvPr/>
        </p:nvSpPr>
        <p:spPr>
          <a:xfrm>
            <a:off x="7501996" y="4399881"/>
            <a:ext cx="381000" cy="381000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3" name="Multiply 32"/>
          <p:cNvSpPr/>
          <p:nvPr/>
        </p:nvSpPr>
        <p:spPr>
          <a:xfrm>
            <a:off x="8570509" y="4399881"/>
            <a:ext cx="381000" cy="381000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287294" y="5562354"/>
            <a:ext cx="2429404" cy="646331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Don’t need to consider these nodes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7654396" y="5116890"/>
            <a:ext cx="457200" cy="43706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777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646113" y="236538"/>
            <a:ext cx="7775575" cy="908050"/>
          </a:xfrm>
        </p:spPr>
        <p:txBody>
          <a:bodyPr/>
          <a:lstStyle/>
          <a:p>
            <a:pPr eaLnBrk="1" hangingPunct="1"/>
            <a:r>
              <a:rPr lang="en-US"/>
              <a:t>Minimax Algorithm</a:t>
            </a:r>
          </a:p>
        </p:txBody>
      </p:sp>
      <p:sp>
        <p:nvSpPr>
          <p:cNvPr id="3686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156BE5-C1A8-0D4B-A799-53CEAAAF773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63" y="1387968"/>
            <a:ext cx="7432741" cy="524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58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55807" y="3011628"/>
            <a:ext cx="3155474" cy="6023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68901" y="5787563"/>
            <a:ext cx="3207846" cy="65470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0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0440011-DC75-9944-A74C-3E4772CA979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70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5791200" cy="1051933"/>
          </a:xfrm>
        </p:spPr>
        <p:txBody>
          <a:bodyPr>
            <a:normAutofit fontScale="90000"/>
          </a:bodyPr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algorithm: start from </a:t>
            </a:r>
            <a:r>
              <a:rPr lang="en-US" dirty="0" err="1"/>
              <a:t>Minimax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98" y="1387038"/>
            <a:ext cx="6845185" cy="547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46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59" y="1504773"/>
            <a:ext cx="4387537" cy="1447308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91139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CS 561 discussion</a:t>
            </a:r>
          </a:p>
        </p:txBody>
      </p:sp>
      <p:sp>
        <p:nvSpPr>
          <p:cNvPr id="9114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3E1A7F-5019-C04F-8340-12F6F2760DB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91141" name="Text Box 40"/>
          <p:cNvSpPr txBox="1">
            <a:spLocks noChangeArrowheads="1"/>
          </p:cNvSpPr>
          <p:nvPr/>
        </p:nvSpPr>
        <p:spPr bwMode="auto">
          <a:xfrm>
            <a:off x="658284" y="914400"/>
            <a:ext cx="17541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66FF"/>
                </a:solidFill>
                <a:latin typeface="Tahoma" charset="0"/>
                <a:ea typeface="ＭＳ Ｐゴシック" charset="0"/>
                <a:cs typeface="+mn-cs"/>
              </a:rPr>
              <a:t>In Max-Value:</a:t>
            </a:r>
          </a:p>
        </p:txBody>
      </p:sp>
      <p:sp>
        <p:nvSpPr>
          <p:cNvPr id="91144" name="Text Box 6"/>
          <p:cNvSpPr txBox="1">
            <a:spLocks noChangeArrowheads="1"/>
          </p:cNvSpPr>
          <p:nvPr/>
        </p:nvSpPr>
        <p:spPr bwMode="auto">
          <a:xfrm>
            <a:off x="6575837" y="2466445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1145" name="Text Box 7"/>
          <p:cNvSpPr txBox="1">
            <a:spLocks noChangeArrowheads="1"/>
          </p:cNvSpPr>
          <p:nvPr/>
        </p:nvSpPr>
        <p:spPr bwMode="auto">
          <a:xfrm>
            <a:off x="0" y="1504281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1146" name="Text Box 8"/>
          <p:cNvSpPr txBox="1">
            <a:spLocks noChangeArrowheads="1"/>
          </p:cNvSpPr>
          <p:nvPr/>
        </p:nvSpPr>
        <p:spPr bwMode="auto">
          <a:xfrm>
            <a:off x="87948" y="2788569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1147" name="Text Box 9"/>
          <p:cNvSpPr txBox="1">
            <a:spLocks noChangeArrowheads="1"/>
          </p:cNvSpPr>
          <p:nvPr/>
        </p:nvSpPr>
        <p:spPr bwMode="auto">
          <a:xfrm>
            <a:off x="119063" y="4399881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1148" name="Line 10"/>
          <p:cNvSpPr>
            <a:spLocks noChangeShapeType="1"/>
          </p:cNvSpPr>
          <p:nvPr/>
        </p:nvSpPr>
        <p:spPr bwMode="auto">
          <a:xfrm flipH="1">
            <a:off x="4899437" y="1532995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49" name="Line 11"/>
          <p:cNvSpPr>
            <a:spLocks noChangeShapeType="1"/>
          </p:cNvSpPr>
          <p:nvPr/>
        </p:nvSpPr>
        <p:spPr bwMode="auto">
          <a:xfrm>
            <a:off x="5737637" y="1532995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0" name="Line 12"/>
          <p:cNvSpPr>
            <a:spLocks noChangeShapeType="1"/>
          </p:cNvSpPr>
          <p:nvPr/>
        </p:nvSpPr>
        <p:spPr bwMode="auto">
          <a:xfrm>
            <a:off x="5737637" y="1532995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1" name="Line 13"/>
          <p:cNvSpPr>
            <a:spLocks noChangeShapeType="1"/>
          </p:cNvSpPr>
          <p:nvPr/>
        </p:nvSpPr>
        <p:spPr bwMode="auto">
          <a:xfrm flipH="1">
            <a:off x="2918237" y="2828395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2" name="Line 14"/>
          <p:cNvSpPr>
            <a:spLocks noChangeShapeType="1"/>
          </p:cNvSpPr>
          <p:nvPr/>
        </p:nvSpPr>
        <p:spPr bwMode="auto">
          <a:xfrm flipH="1">
            <a:off x="3985037" y="2752195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3" name="Line 15"/>
          <p:cNvSpPr>
            <a:spLocks noChangeShapeType="1"/>
          </p:cNvSpPr>
          <p:nvPr/>
        </p:nvSpPr>
        <p:spPr bwMode="auto">
          <a:xfrm>
            <a:off x="4823237" y="2752195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4" name="Line 16"/>
          <p:cNvSpPr>
            <a:spLocks noChangeShapeType="1"/>
          </p:cNvSpPr>
          <p:nvPr/>
        </p:nvSpPr>
        <p:spPr bwMode="auto">
          <a:xfrm>
            <a:off x="5966237" y="2828395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5" name="Line 17"/>
          <p:cNvSpPr>
            <a:spLocks noChangeShapeType="1"/>
          </p:cNvSpPr>
          <p:nvPr/>
        </p:nvSpPr>
        <p:spPr bwMode="auto">
          <a:xfrm>
            <a:off x="5966237" y="2828395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6" name="Line 18"/>
          <p:cNvSpPr>
            <a:spLocks noChangeShapeType="1"/>
          </p:cNvSpPr>
          <p:nvPr/>
        </p:nvSpPr>
        <p:spPr bwMode="auto">
          <a:xfrm>
            <a:off x="5966237" y="2828395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7" name="Oval 19"/>
          <p:cNvSpPr>
            <a:spLocks noChangeArrowheads="1"/>
          </p:cNvSpPr>
          <p:nvPr/>
        </p:nvSpPr>
        <p:spPr bwMode="auto">
          <a:xfrm>
            <a:off x="5585237" y="1304395"/>
            <a:ext cx="381000" cy="3810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8" name="Oval 20"/>
          <p:cNvSpPr>
            <a:spLocks noChangeArrowheads="1"/>
          </p:cNvSpPr>
          <p:nvPr/>
        </p:nvSpPr>
        <p:spPr bwMode="auto">
          <a:xfrm>
            <a:off x="4670837" y="2599795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59" name="Oval 21"/>
          <p:cNvSpPr>
            <a:spLocks noChangeArrowheads="1"/>
          </p:cNvSpPr>
          <p:nvPr/>
        </p:nvSpPr>
        <p:spPr bwMode="auto">
          <a:xfrm>
            <a:off x="5737637" y="2599795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0" name="Oval 22"/>
          <p:cNvSpPr>
            <a:spLocks noChangeArrowheads="1"/>
          </p:cNvSpPr>
          <p:nvPr/>
        </p:nvSpPr>
        <p:spPr bwMode="auto">
          <a:xfrm>
            <a:off x="7642637" y="2599795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1" name="Oval 23"/>
          <p:cNvSpPr>
            <a:spLocks noChangeArrowheads="1"/>
          </p:cNvSpPr>
          <p:nvPr/>
        </p:nvSpPr>
        <p:spPr bwMode="auto">
          <a:xfrm>
            <a:off x="2689637" y="4199995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2" name="Oval 24"/>
          <p:cNvSpPr>
            <a:spLocks noChangeArrowheads="1"/>
          </p:cNvSpPr>
          <p:nvPr/>
        </p:nvSpPr>
        <p:spPr bwMode="auto">
          <a:xfrm>
            <a:off x="3756437" y="4199995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3" name="Oval 25"/>
          <p:cNvSpPr>
            <a:spLocks noChangeArrowheads="1"/>
          </p:cNvSpPr>
          <p:nvPr/>
        </p:nvSpPr>
        <p:spPr bwMode="auto">
          <a:xfrm>
            <a:off x="4823237" y="4199995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4" name="Oval 26"/>
          <p:cNvSpPr>
            <a:spLocks noChangeArrowheads="1"/>
          </p:cNvSpPr>
          <p:nvPr/>
        </p:nvSpPr>
        <p:spPr bwMode="auto">
          <a:xfrm>
            <a:off x="6423437" y="4199995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5" name="Oval 27"/>
          <p:cNvSpPr>
            <a:spLocks noChangeArrowheads="1"/>
          </p:cNvSpPr>
          <p:nvPr/>
        </p:nvSpPr>
        <p:spPr bwMode="auto">
          <a:xfrm>
            <a:off x="7490237" y="4199995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6" name="Oval 28"/>
          <p:cNvSpPr>
            <a:spLocks noChangeArrowheads="1"/>
          </p:cNvSpPr>
          <p:nvPr/>
        </p:nvSpPr>
        <p:spPr bwMode="auto">
          <a:xfrm>
            <a:off x="8557037" y="4199995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1167" name="Text Box 29"/>
          <p:cNvSpPr txBox="1">
            <a:spLocks noChangeArrowheads="1"/>
          </p:cNvSpPr>
          <p:nvPr/>
        </p:nvSpPr>
        <p:spPr bwMode="auto">
          <a:xfrm>
            <a:off x="4637656" y="714514"/>
            <a:ext cx="8667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ea typeface="ＭＳ Ｐゴシック" charset="0"/>
                <a:cs typeface="+mn-cs"/>
                <a:sym typeface="Symbol" charset="2"/>
              </a:rPr>
              <a:t> = -</a:t>
            </a:r>
          </a:p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ea typeface="ＭＳ Ｐゴシック" charset="0"/>
                <a:cs typeface="+mn-cs"/>
                <a:sym typeface="Symbol" charset="2"/>
              </a:rPr>
              <a:t> = +</a:t>
            </a:r>
          </a:p>
        </p:txBody>
      </p:sp>
      <p:sp>
        <p:nvSpPr>
          <p:cNvPr id="91168" name="Text Box 30"/>
          <p:cNvSpPr txBox="1">
            <a:spLocks noChangeArrowheads="1"/>
          </p:cNvSpPr>
          <p:nvPr/>
        </p:nvSpPr>
        <p:spPr bwMode="auto">
          <a:xfrm>
            <a:off x="2597562" y="4698470"/>
            <a:ext cx="63421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5                10                6                     2               8              7</a:t>
            </a:r>
          </a:p>
        </p:txBody>
      </p:sp>
      <p:sp>
        <p:nvSpPr>
          <p:cNvPr id="91172" name="Text Box 37"/>
          <p:cNvSpPr txBox="1">
            <a:spLocks noChangeArrowheads="1"/>
          </p:cNvSpPr>
          <p:nvPr/>
        </p:nvSpPr>
        <p:spPr bwMode="auto">
          <a:xfrm>
            <a:off x="3420945" y="2689223"/>
            <a:ext cx="9609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ea typeface="ＭＳ Ｐゴシック" charset="0"/>
                <a:cs typeface="+mn-cs"/>
                <a:sym typeface="Symbol" charset="2"/>
              </a:rPr>
              <a:t> = -</a:t>
            </a:r>
          </a:p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ea typeface="ＭＳ Ｐゴシック" charset="0"/>
                <a:cs typeface="+mn-cs"/>
                <a:sym typeface="Symbol" charset="2"/>
              </a:rPr>
              <a:t> = +</a:t>
            </a:r>
          </a:p>
        </p:txBody>
      </p:sp>
      <p:sp>
        <p:nvSpPr>
          <p:cNvPr id="91176" name="Text Box 44"/>
          <p:cNvSpPr txBox="1">
            <a:spLocks noChangeArrowheads="1"/>
          </p:cNvSpPr>
          <p:nvPr/>
        </p:nvSpPr>
        <p:spPr bwMode="auto">
          <a:xfrm>
            <a:off x="6795061" y="1233097"/>
            <a:ext cx="2152352" cy="707886"/>
          </a:xfrm>
          <a:prstGeom prst="rect">
            <a:avLst/>
          </a:prstGeom>
          <a:noFill/>
          <a:ln w="38100">
            <a:solidFill>
              <a:srgbClr val="0066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Max-Value loops</a:t>
            </a:r>
          </a:p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over these nodes</a:t>
            </a:r>
          </a:p>
        </p:txBody>
      </p:sp>
      <p:sp>
        <p:nvSpPr>
          <p:cNvPr id="42" name="Frame 41"/>
          <p:cNvSpPr/>
          <p:nvPr/>
        </p:nvSpPr>
        <p:spPr>
          <a:xfrm>
            <a:off x="4533253" y="2479145"/>
            <a:ext cx="3730625" cy="718608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4" name="Bent-Up Arrow 43"/>
          <p:cNvSpPr/>
          <p:nvPr/>
        </p:nvSpPr>
        <p:spPr>
          <a:xfrm rot="10800000">
            <a:off x="6079478" y="1532995"/>
            <a:ext cx="715581" cy="933450"/>
          </a:xfrm>
          <a:prstGeom prst="bentUpArrow">
            <a:avLst>
              <a:gd name="adj1" fmla="val 15097"/>
              <a:gd name="adj2" fmla="val 25000"/>
              <a:gd name="adj3" fmla="val 2500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236654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7F3C09-CF5A-E543-ACF5-BBB125D3E04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90117" name="Text Box 39"/>
          <p:cNvSpPr txBox="1">
            <a:spLocks noChangeArrowheads="1"/>
          </p:cNvSpPr>
          <p:nvPr/>
        </p:nvSpPr>
        <p:spPr bwMode="auto">
          <a:xfrm>
            <a:off x="906693" y="1262381"/>
            <a:ext cx="1695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66FF"/>
                </a:solidFill>
                <a:latin typeface="Tahoma" charset="0"/>
                <a:ea typeface="ＭＳ Ｐゴシック" charset="0"/>
                <a:cs typeface="+mn-cs"/>
              </a:rPr>
              <a:t>In Min-Value:</a:t>
            </a:r>
          </a:p>
        </p:txBody>
      </p:sp>
      <p:sp>
        <p:nvSpPr>
          <p:cNvPr id="90119" name="Rectangle 3"/>
          <p:cNvSpPr>
            <a:spLocks noGrp="1" noChangeArrowheads="1"/>
          </p:cNvSpPr>
          <p:nvPr>
            <p:ph type="title"/>
          </p:nvPr>
        </p:nvSpPr>
        <p:spPr>
          <a:xfrm>
            <a:off x="811530" y="446722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0120" name="Text Box 4"/>
          <p:cNvSpPr txBox="1">
            <a:spLocks noChangeArrowheads="1"/>
          </p:cNvSpPr>
          <p:nvPr/>
        </p:nvSpPr>
        <p:spPr bwMode="auto">
          <a:xfrm>
            <a:off x="6541758" y="2457132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0121" name="Text Box 5"/>
          <p:cNvSpPr txBox="1">
            <a:spLocks noChangeArrowheads="1"/>
          </p:cNvSpPr>
          <p:nvPr/>
        </p:nvSpPr>
        <p:spPr bwMode="auto">
          <a:xfrm>
            <a:off x="76200" y="1250950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2" name="Text Box 6"/>
          <p:cNvSpPr txBox="1">
            <a:spLocks noChangeArrowheads="1"/>
          </p:cNvSpPr>
          <p:nvPr/>
        </p:nvSpPr>
        <p:spPr bwMode="auto">
          <a:xfrm>
            <a:off x="76200" y="2546350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0123" name="Text Box 7"/>
          <p:cNvSpPr txBox="1">
            <a:spLocks noChangeArrowheads="1"/>
          </p:cNvSpPr>
          <p:nvPr/>
        </p:nvSpPr>
        <p:spPr bwMode="auto">
          <a:xfrm>
            <a:off x="76200" y="4257675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4" name="Line 8"/>
          <p:cNvSpPr>
            <a:spLocks noChangeShapeType="1"/>
          </p:cNvSpPr>
          <p:nvPr/>
        </p:nvSpPr>
        <p:spPr bwMode="auto">
          <a:xfrm flipH="1">
            <a:off x="4865358" y="1523682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5" name="Line 9"/>
          <p:cNvSpPr>
            <a:spLocks noChangeShapeType="1"/>
          </p:cNvSpPr>
          <p:nvPr/>
        </p:nvSpPr>
        <p:spPr bwMode="auto">
          <a:xfrm>
            <a:off x="5703558" y="1523682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6" name="Line 10"/>
          <p:cNvSpPr>
            <a:spLocks noChangeShapeType="1"/>
          </p:cNvSpPr>
          <p:nvPr/>
        </p:nvSpPr>
        <p:spPr bwMode="auto">
          <a:xfrm>
            <a:off x="5703558" y="1523682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7" name="Line 11"/>
          <p:cNvSpPr>
            <a:spLocks noChangeShapeType="1"/>
          </p:cNvSpPr>
          <p:nvPr/>
        </p:nvSpPr>
        <p:spPr bwMode="auto">
          <a:xfrm flipH="1">
            <a:off x="2884158" y="2819082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8" name="Line 12"/>
          <p:cNvSpPr>
            <a:spLocks noChangeShapeType="1"/>
          </p:cNvSpPr>
          <p:nvPr/>
        </p:nvSpPr>
        <p:spPr bwMode="auto">
          <a:xfrm flipH="1">
            <a:off x="3950958" y="2742882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9" name="Line 13"/>
          <p:cNvSpPr>
            <a:spLocks noChangeShapeType="1"/>
          </p:cNvSpPr>
          <p:nvPr/>
        </p:nvSpPr>
        <p:spPr bwMode="auto">
          <a:xfrm>
            <a:off x="4789158" y="2742882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0" name="Line 14"/>
          <p:cNvSpPr>
            <a:spLocks noChangeShapeType="1"/>
          </p:cNvSpPr>
          <p:nvPr/>
        </p:nvSpPr>
        <p:spPr bwMode="auto">
          <a:xfrm>
            <a:off x="5932158" y="2819082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1" name="Line 15"/>
          <p:cNvSpPr>
            <a:spLocks noChangeShapeType="1"/>
          </p:cNvSpPr>
          <p:nvPr/>
        </p:nvSpPr>
        <p:spPr bwMode="auto">
          <a:xfrm>
            <a:off x="5932158" y="2819082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2" name="Line 16"/>
          <p:cNvSpPr>
            <a:spLocks noChangeShapeType="1"/>
          </p:cNvSpPr>
          <p:nvPr/>
        </p:nvSpPr>
        <p:spPr bwMode="auto">
          <a:xfrm>
            <a:off x="5932158" y="2819082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3" name="Oval 17"/>
          <p:cNvSpPr>
            <a:spLocks noChangeArrowheads="1"/>
          </p:cNvSpPr>
          <p:nvPr/>
        </p:nvSpPr>
        <p:spPr bwMode="auto">
          <a:xfrm>
            <a:off x="5551158" y="12950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4" name="Oval 18"/>
          <p:cNvSpPr>
            <a:spLocks noChangeArrowheads="1"/>
          </p:cNvSpPr>
          <p:nvPr/>
        </p:nvSpPr>
        <p:spPr bwMode="auto">
          <a:xfrm>
            <a:off x="4636758" y="2590482"/>
            <a:ext cx="381000" cy="3810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5" name="Oval 19"/>
          <p:cNvSpPr>
            <a:spLocks noChangeArrowheads="1"/>
          </p:cNvSpPr>
          <p:nvPr/>
        </p:nvSpPr>
        <p:spPr bwMode="auto">
          <a:xfrm>
            <a:off x="5703558" y="25904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6" name="Oval 20"/>
          <p:cNvSpPr>
            <a:spLocks noChangeArrowheads="1"/>
          </p:cNvSpPr>
          <p:nvPr/>
        </p:nvSpPr>
        <p:spPr bwMode="auto">
          <a:xfrm>
            <a:off x="7608558" y="25904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7" name="Oval 21"/>
          <p:cNvSpPr>
            <a:spLocks noChangeArrowheads="1"/>
          </p:cNvSpPr>
          <p:nvPr/>
        </p:nvSpPr>
        <p:spPr bwMode="auto">
          <a:xfrm>
            <a:off x="26555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8" name="Oval 22"/>
          <p:cNvSpPr>
            <a:spLocks noChangeArrowheads="1"/>
          </p:cNvSpPr>
          <p:nvPr/>
        </p:nvSpPr>
        <p:spPr bwMode="auto">
          <a:xfrm>
            <a:off x="37223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9" name="Oval 23"/>
          <p:cNvSpPr>
            <a:spLocks noChangeArrowheads="1"/>
          </p:cNvSpPr>
          <p:nvPr/>
        </p:nvSpPr>
        <p:spPr bwMode="auto">
          <a:xfrm>
            <a:off x="4789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0" name="Oval 24"/>
          <p:cNvSpPr>
            <a:spLocks noChangeArrowheads="1"/>
          </p:cNvSpPr>
          <p:nvPr/>
        </p:nvSpPr>
        <p:spPr bwMode="auto">
          <a:xfrm>
            <a:off x="63893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1" name="Oval 25"/>
          <p:cNvSpPr>
            <a:spLocks noChangeArrowheads="1"/>
          </p:cNvSpPr>
          <p:nvPr/>
        </p:nvSpPr>
        <p:spPr bwMode="auto">
          <a:xfrm>
            <a:off x="7456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2" name="Oval 26"/>
          <p:cNvSpPr>
            <a:spLocks noChangeArrowheads="1"/>
          </p:cNvSpPr>
          <p:nvPr/>
        </p:nvSpPr>
        <p:spPr bwMode="auto">
          <a:xfrm>
            <a:off x="85229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3" name="Text Box 27"/>
          <p:cNvSpPr txBox="1">
            <a:spLocks noChangeArrowheads="1"/>
          </p:cNvSpPr>
          <p:nvPr/>
        </p:nvSpPr>
        <p:spPr bwMode="auto">
          <a:xfrm>
            <a:off x="4484358" y="1110932"/>
            <a:ext cx="8667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ea typeface="ＭＳ Ｐゴシック" charset="0"/>
                <a:cs typeface="+mn-cs"/>
                <a:sym typeface="Symbol" charset="2"/>
              </a:rPr>
              <a:t> = -</a:t>
            </a:r>
          </a:p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ea typeface="ＭＳ Ｐゴシック" charset="0"/>
                <a:cs typeface="+mn-cs"/>
                <a:sym typeface="Symbol" charset="2"/>
              </a:rPr>
              <a:t> = +</a:t>
            </a:r>
          </a:p>
        </p:txBody>
      </p:sp>
      <p:sp>
        <p:nvSpPr>
          <p:cNvPr id="90144" name="Text Box 28"/>
          <p:cNvSpPr txBox="1">
            <a:spLocks noChangeArrowheads="1"/>
          </p:cNvSpPr>
          <p:nvPr/>
        </p:nvSpPr>
        <p:spPr bwMode="auto">
          <a:xfrm>
            <a:off x="2563483" y="4689157"/>
            <a:ext cx="63794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10                6                   	    2                8             7</a:t>
            </a:r>
          </a:p>
        </p:txBody>
      </p:sp>
      <p:sp>
        <p:nvSpPr>
          <p:cNvPr id="90151" name="Text Box 42"/>
          <p:cNvSpPr txBox="1">
            <a:spLocks noChangeArrowheads="1"/>
          </p:cNvSpPr>
          <p:nvPr/>
        </p:nvSpPr>
        <p:spPr bwMode="auto">
          <a:xfrm>
            <a:off x="76200" y="3598862"/>
            <a:ext cx="2152352" cy="707886"/>
          </a:xfrm>
          <a:prstGeom prst="rect">
            <a:avLst/>
          </a:prstGeom>
          <a:noFill/>
          <a:ln w="38100">
            <a:solidFill>
              <a:srgbClr val="0066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Min-Value loops</a:t>
            </a:r>
          </a:p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over these nodes</a:t>
            </a:r>
          </a:p>
        </p:txBody>
      </p:sp>
      <p:sp>
        <p:nvSpPr>
          <p:cNvPr id="2" name="Frame 1"/>
          <p:cNvSpPr/>
          <p:nvPr/>
        </p:nvSpPr>
        <p:spPr>
          <a:xfrm>
            <a:off x="2472267" y="3996267"/>
            <a:ext cx="2878866" cy="718608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" name="Bent-Up Arrow 2"/>
          <p:cNvSpPr/>
          <p:nvPr/>
        </p:nvSpPr>
        <p:spPr>
          <a:xfrm rot="10800000" flipH="1">
            <a:off x="2228552" y="3649134"/>
            <a:ext cx="763786" cy="347134"/>
          </a:xfrm>
          <a:prstGeom prst="bent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Line Callout 1 7"/>
          <p:cNvSpPr/>
          <p:nvPr/>
        </p:nvSpPr>
        <p:spPr>
          <a:xfrm>
            <a:off x="2884158" y="3081867"/>
            <a:ext cx="946380" cy="567267"/>
          </a:xfrm>
          <a:prstGeom prst="borderCallout1">
            <a:avLst>
              <a:gd name="adj1" fmla="val 29370"/>
              <a:gd name="adj2" fmla="val 102354"/>
              <a:gd name="adj3" fmla="val 36789"/>
              <a:gd name="adj4" fmla="val 137802"/>
            </a:avLst>
          </a:prstGeom>
          <a:solidFill>
            <a:schemeClr val="bg1"/>
          </a:solidFill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sym typeface="Symbol" charset="2"/>
              </a:rPr>
              <a:t> = -</a:t>
            </a:r>
          </a:p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sym typeface="Symbol" charset="2"/>
              </a:rPr>
              <a:t> = +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38" y="1682432"/>
            <a:ext cx="3837620" cy="1289050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1985331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7F3C09-CF5A-E543-ACF5-BBB125D3E04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0117" name="Text Box 39"/>
          <p:cNvSpPr txBox="1">
            <a:spLocks noChangeArrowheads="1"/>
          </p:cNvSpPr>
          <p:nvPr/>
        </p:nvSpPr>
        <p:spPr bwMode="auto">
          <a:xfrm>
            <a:off x="906693" y="1262381"/>
            <a:ext cx="1695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66FF"/>
                </a:solidFill>
                <a:latin typeface="Tahoma" charset="0"/>
                <a:ea typeface="ＭＳ Ｐゴシック" charset="0"/>
                <a:cs typeface="+mn-cs"/>
              </a:rPr>
              <a:t>In Min-Value:</a:t>
            </a:r>
          </a:p>
        </p:txBody>
      </p:sp>
      <p:sp>
        <p:nvSpPr>
          <p:cNvPr id="90119" name="Rectangle 3"/>
          <p:cNvSpPr>
            <a:spLocks noGrp="1" noChangeArrowheads="1"/>
          </p:cNvSpPr>
          <p:nvPr>
            <p:ph type="title"/>
          </p:nvPr>
        </p:nvSpPr>
        <p:spPr>
          <a:xfrm>
            <a:off x="811530" y="446722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0120" name="Text Box 4"/>
          <p:cNvSpPr txBox="1">
            <a:spLocks noChangeArrowheads="1"/>
          </p:cNvSpPr>
          <p:nvPr/>
        </p:nvSpPr>
        <p:spPr bwMode="auto">
          <a:xfrm>
            <a:off x="6541758" y="2457132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0121" name="Text Box 5"/>
          <p:cNvSpPr txBox="1">
            <a:spLocks noChangeArrowheads="1"/>
          </p:cNvSpPr>
          <p:nvPr/>
        </p:nvSpPr>
        <p:spPr bwMode="auto">
          <a:xfrm>
            <a:off x="76200" y="1250950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2" name="Text Box 6"/>
          <p:cNvSpPr txBox="1">
            <a:spLocks noChangeArrowheads="1"/>
          </p:cNvSpPr>
          <p:nvPr/>
        </p:nvSpPr>
        <p:spPr bwMode="auto">
          <a:xfrm>
            <a:off x="76200" y="2546350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0123" name="Text Box 7"/>
          <p:cNvSpPr txBox="1">
            <a:spLocks noChangeArrowheads="1"/>
          </p:cNvSpPr>
          <p:nvPr/>
        </p:nvSpPr>
        <p:spPr bwMode="auto">
          <a:xfrm>
            <a:off x="76200" y="4257675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4" name="Line 8"/>
          <p:cNvSpPr>
            <a:spLocks noChangeShapeType="1"/>
          </p:cNvSpPr>
          <p:nvPr/>
        </p:nvSpPr>
        <p:spPr bwMode="auto">
          <a:xfrm flipH="1">
            <a:off x="4865358" y="1523682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5" name="Line 9"/>
          <p:cNvSpPr>
            <a:spLocks noChangeShapeType="1"/>
          </p:cNvSpPr>
          <p:nvPr/>
        </p:nvSpPr>
        <p:spPr bwMode="auto">
          <a:xfrm>
            <a:off x="5703558" y="1523682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6" name="Line 10"/>
          <p:cNvSpPr>
            <a:spLocks noChangeShapeType="1"/>
          </p:cNvSpPr>
          <p:nvPr/>
        </p:nvSpPr>
        <p:spPr bwMode="auto">
          <a:xfrm>
            <a:off x="5703558" y="1523682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7" name="Line 11"/>
          <p:cNvSpPr>
            <a:spLocks noChangeShapeType="1"/>
          </p:cNvSpPr>
          <p:nvPr/>
        </p:nvSpPr>
        <p:spPr bwMode="auto">
          <a:xfrm flipH="1">
            <a:off x="2884158" y="2819082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8" name="Line 12"/>
          <p:cNvSpPr>
            <a:spLocks noChangeShapeType="1"/>
          </p:cNvSpPr>
          <p:nvPr/>
        </p:nvSpPr>
        <p:spPr bwMode="auto">
          <a:xfrm flipH="1">
            <a:off x="3950958" y="2742882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9" name="Line 13"/>
          <p:cNvSpPr>
            <a:spLocks noChangeShapeType="1"/>
          </p:cNvSpPr>
          <p:nvPr/>
        </p:nvSpPr>
        <p:spPr bwMode="auto">
          <a:xfrm>
            <a:off x="4789158" y="2742882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0" name="Line 14"/>
          <p:cNvSpPr>
            <a:spLocks noChangeShapeType="1"/>
          </p:cNvSpPr>
          <p:nvPr/>
        </p:nvSpPr>
        <p:spPr bwMode="auto">
          <a:xfrm>
            <a:off x="5932158" y="2819082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1" name="Line 15"/>
          <p:cNvSpPr>
            <a:spLocks noChangeShapeType="1"/>
          </p:cNvSpPr>
          <p:nvPr/>
        </p:nvSpPr>
        <p:spPr bwMode="auto">
          <a:xfrm>
            <a:off x="5932158" y="2819082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2" name="Line 16"/>
          <p:cNvSpPr>
            <a:spLocks noChangeShapeType="1"/>
          </p:cNvSpPr>
          <p:nvPr/>
        </p:nvSpPr>
        <p:spPr bwMode="auto">
          <a:xfrm>
            <a:off x="5932158" y="2819082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3" name="Oval 17"/>
          <p:cNvSpPr>
            <a:spLocks noChangeArrowheads="1"/>
          </p:cNvSpPr>
          <p:nvPr/>
        </p:nvSpPr>
        <p:spPr bwMode="auto">
          <a:xfrm>
            <a:off x="5551158" y="12950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4" name="Oval 18"/>
          <p:cNvSpPr>
            <a:spLocks noChangeArrowheads="1"/>
          </p:cNvSpPr>
          <p:nvPr/>
        </p:nvSpPr>
        <p:spPr bwMode="auto">
          <a:xfrm>
            <a:off x="4636758" y="2590482"/>
            <a:ext cx="381000" cy="3810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5" name="Oval 19"/>
          <p:cNvSpPr>
            <a:spLocks noChangeArrowheads="1"/>
          </p:cNvSpPr>
          <p:nvPr/>
        </p:nvSpPr>
        <p:spPr bwMode="auto">
          <a:xfrm>
            <a:off x="5703558" y="25904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6" name="Oval 20"/>
          <p:cNvSpPr>
            <a:spLocks noChangeArrowheads="1"/>
          </p:cNvSpPr>
          <p:nvPr/>
        </p:nvSpPr>
        <p:spPr bwMode="auto">
          <a:xfrm>
            <a:off x="7608558" y="25904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7" name="Oval 21"/>
          <p:cNvSpPr>
            <a:spLocks noChangeArrowheads="1"/>
          </p:cNvSpPr>
          <p:nvPr/>
        </p:nvSpPr>
        <p:spPr bwMode="auto">
          <a:xfrm>
            <a:off x="2655558" y="4190682"/>
            <a:ext cx="381000" cy="381000"/>
          </a:xfrm>
          <a:prstGeom prst="ellipse">
            <a:avLst/>
          </a:prstGeom>
          <a:solidFill>
            <a:srgbClr val="1FA1D6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8" name="Oval 22"/>
          <p:cNvSpPr>
            <a:spLocks noChangeArrowheads="1"/>
          </p:cNvSpPr>
          <p:nvPr/>
        </p:nvSpPr>
        <p:spPr bwMode="auto">
          <a:xfrm>
            <a:off x="37223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9" name="Oval 23"/>
          <p:cNvSpPr>
            <a:spLocks noChangeArrowheads="1"/>
          </p:cNvSpPr>
          <p:nvPr/>
        </p:nvSpPr>
        <p:spPr bwMode="auto">
          <a:xfrm>
            <a:off x="4789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0" name="Oval 24"/>
          <p:cNvSpPr>
            <a:spLocks noChangeArrowheads="1"/>
          </p:cNvSpPr>
          <p:nvPr/>
        </p:nvSpPr>
        <p:spPr bwMode="auto">
          <a:xfrm>
            <a:off x="63893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1" name="Oval 25"/>
          <p:cNvSpPr>
            <a:spLocks noChangeArrowheads="1"/>
          </p:cNvSpPr>
          <p:nvPr/>
        </p:nvSpPr>
        <p:spPr bwMode="auto">
          <a:xfrm>
            <a:off x="7456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2" name="Oval 26"/>
          <p:cNvSpPr>
            <a:spLocks noChangeArrowheads="1"/>
          </p:cNvSpPr>
          <p:nvPr/>
        </p:nvSpPr>
        <p:spPr bwMode="auto">
          <a:xfrm>
            <a:off x="85229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3" name="Text Box 27"/>
          <p:cNvSpPr txBox="1">
            <a:spLocks noChangeArrowheads="1"/>
          </p:cNvSpPr>
          <p:nvPr/>
        </p:nvSpPr>
        <p:spPr bwMode="auto">
          <a:xfrm>
            <a:off x="4484358" y="1110932"/>
            <a:ext cx="8667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ea typeface="ＭＳ Ｐゴシック" charset="0"/>
                <a:cs typeface="+mn-cs"/>
                <a:sym typeface="Symbol" charset="2"/>
              </a:rPr>
              <a:t> = -</a:t>
            </a:r>
          </a:p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ea typeface="ＭＳ Ｐゴシック" charset="0"/>
                <a:cs typeface="+mn-cs"/>
                <a:sym typeface="Symbol" charset="2"/>
              </a:rPr>
              <a:t> = +</a:t>
            </a:r>
          </a:p>
        </p:txBody>
      </p:sp>
      <p:sp>
        <p:nvSpPr>
          <p:cNvPr id="90144" name="Text Box 28"/>
          <p:cNvSpPr txBox="1">
            <a:spLocks noChangeArrowheads="1"/>
          </p:cNvSpPr>
          <p:nvPr/>
        </p:nvSpPr>
        <p:spPr bwMode="auto">
          <a:xfrm>
            <a:off x="2563483" y="4689157"/>
            <a:ext cx="63794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b="1" u="sng" dirty="0">
                <a:solidFill>
                  <a:srgbClr val="0000FF"/>
                </a:solidFill>
                <a:ea typeface="ＭＳ Ｐゴシック" charset="0"/>
                <a:cs typeface="+mn-cs"/>
              </a:rPr>
              <a:t>5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              10                6                   	    2                8             7</a:t>
            </a:r>
          </a:p>
        </p:txBody>
      </p:sp>
      <p:sp>
        <p:nvSpPr>
          <p:cNvPr id="90151" name="Text Box 42"/>
          <p:cNvSpPr txBox="1">
            <a:spLocks noChangeArrowheads="1"/>
          </p:cNvSpPr>
          <p:nvPr/>
        </p:nvSpPr>
        <p:spPr bwMode="auto">
          <a:xfrm>
            <a:off x="76200" y="3598862"/>
            <a:ext cx="2152352" cy="707886"/>
          </a:xfrm>
          <a:prstGeom prst="rect">
            <a:avLst/>
          </a:prstGeom>
          <a:noFill/>
          <a:ln w="38100">
            <a:solidFill>
              <a:srgbClr val="0066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Min-Value loops</a:t>
            </a:r>
          </a:p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over these nodes</a:t>
            </a:r>
          </a:p>
        </p:txBody>
      </p:sp>
      <p:sp>
        <p:nvSpPr>
          <p:cNvPr id="2" name="Frame 1"/>
          <p:cNvSpPr/>
          <p:nvPr/>
        </p:nvSpPr>
        <p:spPr>
          <a:xfrm>
            <a:off x="2472267" y="3996267"/>
            <a:ext cx="2878866" cy="718608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" name="Bent-Up Arrow 2"/>
          <p:cNvSpPr/>
          <p:nvPr/>
        </p:nvSpPr>
        <p:spPr>
          <a:xfrm rot="10800000" flipH="1">
            <a:off x="2228552" y="3649134"/>
            <a:ext cx="763786" cy="347134"/>
          </a:xfrm>
          <a:prstGeom prst="bent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38" y="1682432"/>
            <a:ext cx="3837620" cy="1289050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2703538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7F3C09-CF5A-E543-ACF5-BBB125D3E04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0117" name="Text Box 39"/>
          <p:cNvSpPr txBox="1">
            <a:spLocks noChangeArrowheads="1"/>
          </p:cNvSpPr>
          <p:nvPr/>
        </p:nvSpPr>
        <p:spPr bwMode="auto">
          <a:xfrm>
            <a:off x="906693" y="1262381"/>
            <a:ext cx="1695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66FF"/>
                </a:solidFill>
                <a:latin typeface="Tahoma" charset="0"/>
                <a:ea typeface="ＭＳ Ｐゴシック" charset="0"/>
                <a:cs typeface="+mn-cs"/>
              </a:rPr>
              <a:t>In Min-Value:</a:t>
            </a:r>
          </a:p>
        </p:txBody>
      </p:sp>
      <p:sp>
        <p:nvSpPr>
          <p:cNvPr id="90119" name="Rectangle 3"/>
          <p:cNvSpPr>
            <a:spLocks noGrp="1" noChangeArrowheads="1"/>
          </p:cNvSpPr>
          <p:nvPr>
            <p:ph type="title"/>
          </p:nvPr>
        </p:nvSpPr>
        <p:spPr>
          <a:xfrm>
            <a:off x="811530" y="446722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0120" name="Text Box 4"/>
          <p:cNvSpPr txBox="1">
            <a:spLocks noChangeArrowheads="1"/>
          </p:cNvSpPr>
          <p:nvPr/>
        </p:nvSpPr>
        <p:spPr bwMode="auto">
          <a:xfrm>
            <a:off x="6541758" y="2457132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0121" name="Text Box 5"/>
          <p:cNvSpPr txBox="1">
            <a:spLocks noChangeArrowheads="1"/>
          </p:cNvSpPr>
          <p:nvPr/>
        </p:nvSpPr>
        <p:spPr bwMode="auto">
          <a:xfrm>
            <a:off x="76200" y="1250950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2" name="Text Box 6"/>
          <p:cNvSpPr txBox="1">
            <a:spLocks noChangeArrowheads="1"/>
          </p:cNvSpPr>
          <p:nvPr/>
        </p:nvSpPr>
        <p:spPr bwMode="auto">
          <a:xfrm>
            <a:off x="76200" y="2546350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0123" name="Text Box 7"/>
          <p:cNvSpPr txBox="1">
            <a:spLocks noChangeArrowheads="1"/>
          </p:cNvSpPr>
          <p:nvPr/>
        </p:nvSpPr>
        <p:spPr bwMode="auto">
          <a:xfrm>
            <a:off x="76200" y="4257675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4" name="Line 8"/>
          <p:cNvSpPr>
            <a:spLocks noChangeShapeType="1"/>
          </p:cNvSpPr>
          <p:nvPr/>
        </p:nvSpPr>
        <p:spPr bwMode="auto">
          <a:xfrm flipH="1">
            <a:off x="4865358" y="1523682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5" name="Line 9"/>
          <p:cNvSpPr>
            <a:spLocks noChangeShapeType="1"/>
          </p:cNvSpPr>
          <p:nvPr/>
        </p:nvSpPr>
        <p:spPr bwMode="auto">
          <a:xfrm>
            <a:off x="5703558" y="1523682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6" name="Line 10"/>
          <p:cNvSpPr>
            <a:spLocks noChangeShapeType="1"/>
          </p:cNvSpPr>
          <p:nvPr/>
        </p:nvSpPr>
        <p:spPr bwMode="auto">
          <a:xfrm>
            <a:off x="5703558" y="1523682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7" name="Line 11"/>
          <p:cNvSpPr>
            <a:spLocks noChangeShapeType="1"/>
          </p:cNvSpPr>
          <p:nvPr/>
        </p:nvSpPr>
        <p:spPr bwMode="auto">
          <a:xfrm flipH="1">
            <a:off x="2884158" y="2819082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8" name="Line 12"/>
          <p:cNvSpPr>
            <a:spLocks noChangeShapeType="1"/>
          </p:cNvSpPr>
          <p:nvPr/>
        </p:nvSpPr>
        <p:spPr bwMode="auto">
          <a:xfrm flipH="1">
            <a:off x="3950958" y="2742882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9" name="Line 13"/>
          <p:cNvSpPr>
            <a:spLocks noChangeShapeType="1"/>
          </p:cNvSpPr>
          <p:nvPr/>
        </p:nvSpPr>
        <p:spPr bwMode="auto">
          <a:xfrm>
            <a:off x="4789158" y="2742882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0" name="Line 14"/>
          <p:cNvSpPr>
            <a:spLocks noChangeShapeType="1"/>
          </p:cNvSpPr>
          <p:nvPr/>
        </p:nvSpPr>
        <p:spPr bwMode="auto">
          <a:xfrm>
            <a:off x="5932158" y="2819082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1" name="Line 15"/>
          <p:cNvSpPr>
            <a:spLocks noChangeShapeType="1"/>
          </p:cNvSpPr>
          <p:nvPr/>
        </p:nvSpPr>
        <p:spPr bwMode="auto">
          <a:xfrm>
            <a:off x="5932158" y="2819082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2" name="Line 16"/>
          <p:cNvSpPr>
            <a:spLocks noChangeShapeType="1"/>
          </p:cNvSpPr>
          <p:nvPr/>
        </p:nvSpPr>
        <p:spPr bwMode="auto">
          <a:xfrm>
            <a:off x="5932158" y="2819082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3" name="Oval 17"/>
          <p:cNvSpPr>
            <a:spLocks noChangeArrowheads="1"/>
          </p:cNvSpPr>
          <p:nvPr/>
        </p:nvSpPr>
        <p:spPr bwMode="auto">
          <a:xfrm>
            <a:off x="5551158" y="12950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4" name="Oval 18"/>
          <p:cNvSpPr>
            <a:spLocks noChangeArrowheads="1"/>
          </p:cNvSpPr>
          <p:nvPr/>
        </p:nvSpPr>
        <p:spPr bwMode="auto">
          <a:xfrm>
            <a:off x="4636758" y="2590482"/>
            <a:ext cx="381000" cy="3810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5" name="Oval 19"/>
          <p:cNvSpPr>
            <a:spLocks noChangeArrowheads="1"/>
          </p:cNvSpPr>
          <p:nvPr/>
        </p:nvSpPr>
        <p:spPr bwMode="auto">
          <a:xfrm>
            <a:off x="5703558" y="25904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6" name="Oval 20"/>
          <p:cNvSpPr>
            <a:spLocks noChangeArrowheads="1"/>
          </p:cNvSpPr>
          <p:nvPr/>
        </p:nvSpPr>
        <p:spPr bwMode="auto">
          <a:xfrm>
            <a:off x="7608558" y="25904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7" name="Oval 21"/>
          <p:cNvSpPr>
            <a:spLocks noChangeArrowheads="1"/>
          </p:cNvSpPr>
          <p:nvPr/>
        </p:nvSpPr>
        <p:spPr bwMode="auto">
          <a:xfrm>
            <a:off x="26555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8" name="Oval 22"/>
          <p:cNvSpPr>
            <a:spLocks noChangeArrowheads="1"/>
          </p:cNvSpPr>
          <p:nvPr/>
        </p:nvSpPr>
        <p:spPr bwMode="auto">
          <a:xfrm>
            <a:off x="37223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9" name="Oval 23"/>
          <p:cNvSpPr>
            <a:spLocks noChangeArrowheads="1"/>
          </p:cNvSpPr>
          <p:nvPr/>
        </p:nvSpPr>
        <p:spPr bwMode="auto">
          <a:xfrm>
            <a:off x="4789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0" name="Oval 24"/>
          <p:cNvSpPr>
            <a:spLocks noChangeArrowheads="1"/>
          </p:cNvSpPr>
          <p:nvPr/>
        </p:nvSpPr>
        <p:spPr bwMode="auto">
          <a:xfrm>
            <a:off x="63893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1" name="Oval 25"/>
          <p:cNvSpPr>
            <a:spLocks noChangeArrowheads="1"/>
          </p:cNvSpPr>
          <p:nvPr/>
        </p:nvSpPr>
        <p:spPr bwMode="auto">
          <a:xfrm>
            <a:off x="7456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2" name="Oval 26"/>
          <p:cNvSpPr>
            <a:spLocks noChangeArrowheads="1"/>
          </p:cNvSpPr>
          <p:nvPr/>
        </p:nvSpPr>
        <p:spPr bwMode="auto">
          <a:xfrm>
            <a:off x="85229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3" name="Text Box 27"/>
          <p:cNvSpPr txBox="1">
            <a:spLocks noChangeArrowheads="1"/>
          </p:cNvSpPr>
          <p:nvPr/>
        </p:nvSpPr>
        <p:spPr bwMode="auto">
          <a:xfrm>
            <a:off x="4484358" y="1110932"/>
            <a:ext cx="8667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ea typeface="ＭＳ Ｐゴシック" charset="0"/>
                <a:cs typeface="+mn-cs"/>
                <a:sym typeface="Symbol" charset="2"/>
              </a:rPr>
              <a:t> = -</a:t>
            </a:r>
          </a:p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ea typeface="ＭＳ Ｐゴシック" charset="0"/>
                <a:cs typeface="+mn-cs"/>
                <a:sym typeface="Symbol" charset="2"/>
              </a:rPr>
              <a:t> = +</a:t>
            </a:r>
          </a:p>
        </p:txBody>
      </p:sp>
      <p:sp>
        <p:nvSpPr>
          <p:cNvPr id="90144" name="Text Box 28"/>
          <p:cNvSpPr txBox="1">
            <a:spLocks noChangeArrowheads="1"/>
          </p:cNvSpPr>
          <p:nvPr/>
        </p:nvSpPr>
        <p:spPr bwMode="auto">
          <a:xfrm>
            <a:off x="2563483" y="4689157"/>
            <a:ext cx="63794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10                6                   	    2                8             7</a:t>
            </a:r>
          </a:p>
        </p:txBody>
      </p:sp>
      <p:sp>
        <p:nvSpPr>
          <p:cNvPr id="90151" name="Text Box 42"/>
          <p:cNvSpPr txBox="1">
            <a:spLocks noChangeArrowheads="1"/>
          </p:cNvSpPr>
          <p:nvPr/>
        </p:nvSpPr>
        <p:spPr bwMode="auto">
          <a:xfrm>
            <a:off x="76200" y="3598862"/>
            <a:ext cx="2152352" cy="707886"/>
          </a:xfrm>
          <a:prstGeom prst="rect">
            <a:avLst/>
          </a:prstGeom>
          <a:noFill/>
          <a:ln w="38100">
            <a:solidFill>
              <a:srgbClr val="0066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Min-Value loops</a:t>
            </a:r>
          </a:p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over these nodes</a:t>
            </a:r>
          </a:p>
        </p:txBody>
      </p:sp>
      <p:sp>
        <p:nvSpPr>
          <p:cNvPr id="2" name="Frame 1"/>
          <p:cNvSpPr/>
          <p:nvPr/>
        </p:nvSpPr>
        <p:spPr>
          <a:xfrm>
            <a:off x="2472267" y="3996267"/>
            <a:ext cx="2878866" cy="718608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" name="Bent-Up Arrow 2"/>
          <p:cNvSpPr/>
          <p:nvPr/>
        </p:nvSpPr>
        <p:spPr>
          <a:xfrm rot="10800000" flipH="1">
            <a:off x="2228552" y="3649134"/>
            <a:ext cx="763786" cy="347134"/>
          </a:xfrm>
          <a:prstGeom prst="bent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Line Callout 1 7"/>
          <p:cNvSpPr/>
          <p:nvPr/>
        </p:nvSpPr>
        <p:spPr>
          <a:xfrm>
            <a:off x="2992338" y="3081867"/>
            <a:ext cx="838200" cy="567267"/>
          </a:xfrm>
          <a:prstGeom prst="borderCallout1">
            <a:avLst>
              <a:gd name="adj1" fmla="val 29370"/>
              <a:gd name="adj2" fmla="val 102354"/>
              <a:gd name="adj3" fmla="val 63655"/>
              <a:gd name="adj4" fmla="val 167095"/>
            </a:avLst>
          </a:prstGeom>
          <a:solidFill>
            <a:schemeClr val="bg1"/>
          </a:solidFill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sym typeface="Symbol" charset="2"/>
              </a:rPr>
              <a:t> = -</a:t>
            </a:r>
          </a:p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sym typeface="Symbol" charset="2"/>
              </a:rPr>
              <a:t> = 5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38" y="1682432"/>
            <a:ext cx="3837620" cy="1289050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3181149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7F3C09-CF5A-E543-ACF5-BBB125D3E04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90117" name="Text Box 39"/>
          <p:cNvSpPr txBox="1">
            <a:spLocks noChangeArrowheads="1"/>
          </p:cNvSpPr>
          <p:nvPr/>
        </p:nvSpPr>
        <p:spPr bwMode="auto">
          <a:xfrm>
            <a:off x="906693" y="1262381"/>
            <a:ext cx="1695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66FF"/>
                </a:solidFill>
                <a:latin typeface="Tahoma" charset="0"/>
                <a:ea typeface="ＭＳ Ｐゴシック" charset="0"/>
                <a:cs typeface="+mn-cs"/>
              </a:rPr>
              <a:t>In Min-Value:</a:t>
            </a:r>
          </a:p>
        </p:txBody>
      </p:sp>
      <p:sp>
        <p:nvSpPr>
          <p:cNvPr id="90119" name="Rectangle 3"/>
          <p:cNvSpPr>
            <a:spLocks noGrp="1" noChangeArrowheads="1"/>
          </p:cNvSpPr>
          <p:nvPr>
            <p:ph type="title"/>
          </p:nvPr>
        </p:nvSpPr>
        <p:spPr>
          <a:xfrm>
            <a:off x="811530" y="446722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0120" name="Text Box 4"/>
          <p:cNvSpPr txBox="1">
            <a:spLocks noChangeArrowheads="1"/>
          </p:cNvSpPr>
          <p:nvPr/>
        </p:nvSpPr>
        <p:spPr bwMode="auto">
          <a:xfrm>
            <a:off x="6541758" y="2457132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0121" name="Text Box 5"/>
          <p:cNvSpPr txBox="1">
            <a:spLocks noChangeArrowheads="1"/>
          </p:cNvSpPr>
          <p:nvPr/>
        </p:nvSpPr>
        <p:spPr bwMode="auto">
          <a:xfrm>
            <a:off x="76200" y="1250950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2" name="Text Box 6"/>
          <p:cNvSpPr txBox="1">
            <a:spLocks noChangeArrowheads="1"/>
          </p:cNvSpPr>
          <p:nvPr/>
        </p:nvSpPr>
        <p:spPr bwMode="auto">
          <a:xfrm>
            <a:off x="76200" y="2546350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0123" name="Text Box 7"/>
          <p:cNvSpPr txBox="1">
            <a:spLocks noChangeArrowheads="1"/>
          </p:cNvSpPr>
          <p:nvPr/>
        </p:nvSpPr>
        <p:spPr bwMode="auto">
          <a:xfrm>
            <a:off x="76200" y="4257675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4" name="Line 8"/>
          <p:cNvSpPr>
            <a:spLocks noChangeShapeType="1"/>
          </p:cNvSpPr>
          <p:nvPr/>
        </p:nvSpPr>
        <p:spPr bwMode="auto">
          <a:xfrm flipH="1">
            <a:off x="4865358" y="1523682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5" name="Line 9"/>
          <p:cNvSpPr>
            <a:spLocks noChangeShapeType="1"/>
          </p:cNvSpPr>
          <p:nvPr/>
        </p:nvSpPr>
        <p:spPr bwMode="auto">
          <a:xfrm>
            <a:off x="5703558" y="1523682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6" name="Line 10"/>
          <p:cNvSpPr>
            <a:spLocks noChangeShapeType="1"/>
          </p:cNvSpPr>
          <p:nvPr/>
        </p:nvSpPr>
        <p:spPr bwMode="auto">
          <a:xfrm>
            <a:off x="5703558" y="1523682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7" name="Line 11"/>
          <p:cNvSpPr>
            <a:spLocks noChangeShapeType="1"/>
          </p:cNvSpPr>
          <p:nvPr/>
        </p:nvSpPr>
        <p:spPr bwMode="auto">
          <a:xfrm flipH="1">
            <a:off x="2884158" y="2819082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8" name="Line 12"/>
          <p:cNvSpPr>
            <a:spLocks noChangeShapeType="1"/>
          </p:cNvSpPr>
          <p:nvPr/>
        </p:nvSpPr>
        <p:spPr bwMode="auto">
          <a:xfrm flipH="1">
            <a:off x="3950958" y="2742882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9" name="Line 13"/>
          <p:cNvSpPr>
            <a:spLocks noChangeShapeType="1"/>
          </p:cNvSpPr>
          <p:nvPr/>
        </p:nvSpPr>
        <p:spPr bwMode="auto">
          <a:xfrm>
            <a:off x="4789158" y="2742882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0" name="Line 14"/>
          <p:cNvSpPr>
            <a:spLocks noChangeShapeType="1"/>
          </p:cNvSpPr>
          <p:nvPr/>
        </p:nvSpPr>
        <p:spPr bwMode="auto">
          <a:xfrm>
            <a:off x="5932158" y="2819082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1" name="Line 15"/>
          <p:cNvSpPr>
            <a:spLocks noChangeShapeType="1"/>
          </p:cNvSpPr>
          <p:nvPr/>
        </p:nvSpPr>
        <p:spPr bwMode="auto">
          <a:xfrm>
            <a:off x="5932158" y="2819082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2" name="Line 16"/>
          <p:cNvSpPr>
            <a:spLocks noChangeShapeType="1"/>
          </p:cNvSpPr>
          <p:nvPr/>
        </p:nvSpPr>
        <p:spPr bwMode="auto">
          <a:xfrm>
            <a:off x="5932158" y="2819082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3" name="Oval 17"/>
          <p:cNvSpPr>
            <a:spLocks noChangeArrowheads="1"/>
          </p:cNvSpPr>
          <p:nvPr/>
        </p:nvSpPr>
        <p:spPr bwMode="auto">
          <a:xfrm>
            <a:off x="5551158" y="12950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4" name="Oval 18"/>
          <p:cNvSpPr>
            <a:spLocks noChangeArrowheads="1"/>
          </p:cNvSpPr>
          <p:nvPr/>
        </p:nvSpPr>
        <p:spPr bwMode="auto">
          <a:xfrm>
            <a:off x="4636758" y="2590482"/>
            <a:ext cx="381000" cy="3810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5" name="Oval 19"/>
          <p:cNvSpPr>
            <a:spLocks noChangeArrowheads="1"/>
          </p:cNvSpPr>
          <p:nvPr/>
        </p:nvSpPr>
        <p:spPr bwMode="auto">
          <a:xfrm>
            <a:off x="5703558" y="25904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6" name="Oval 20"/>
          <p:cNvSpPr>
            <a:spLocks noChangeArrowheads="1"/>
          </p:cNvSpPr>
          <p:nvPr/>
        </p:nvSpPr>
        <p:spPr bwMode="auto">
          <a:xfrm>
            <a:off x="7608558" y="25904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7" name="Oval 21"/>
          <p:cNvSpPr>
            <a:spLocks noChangeArrowheads="1"/>
          </p:cNvSpPr>
          <p:nvPr/>
        </p:nvSpPr>
        <p:spPr bwMode="auto">
          <a:xfrm>
            <a:off x="26555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8" name="Oval 22"/>
          <p:cNvSpPr>
            <a:spLocks noChangeArrowheads="1"/>
          </p:cNvSpPr>
          <p:nvPr/>
        </p:nvSpPr>
        <p:spPr bwMode="auto">
          <a:xfrm>
            <a:off x="37223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9" name="Oval 23"/>
          <p:cNvSpPr>
            <a:spLocks noChangeArrowheads="1"/>
          </p:cNvSpPr>
          <p:nvPr/>
        </p:nvSpPr>
        <p:spPr bwMode="auto">
          <a:xfrm>
            <a:off x="4789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0" name="Oval 24"/>
          <p:cNvSpPr>
            <a:spLocks noChangeArrowheads="1"/>
          </p:cNvSpPr>
          <p:nvPr/>
        </p:nvSpPr>
        <p:spPr bwMode="auto">
          <a:xfrm>
            <a:off x="63893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1" name="Oval 25"/>
          <p:cNvSpPr>
            <a:spLocks noChangeArrowheads="1"/>
          </p:cNvSpPr>
          <p:nvPr/>
        </p:nvSpPr>
        <p:spPr bwMode="auto">
          <a:xfrm>
            <a:off x="7456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2" name="Oval 26"/>
          <p:cNvSpPr>
            <a:spLocks noChangeArrowheads="1"/>
          </p:cNvSpPr>
          <p:nvPr/>
        </p:nvSpPr>
        <p:spPr bwMode="auto">
          <a:xfrm>
            <a:off x="85229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3" name="Text Box 27"/>
          <p:cNvSpPr txBox="1">
            <a:spLocks noChangeArrowheads="1"/>
          </p:cNvSpPr>
          <p:nvPr/>
        </p:nvSpPr>
        <p:spPr bwMode="auto">
          <a:xfrm>
            <a:off x="4484358" y="1110932"/>
            <a:ext cx="8667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ea typeface="ＭＳ Ｐゴシック" charset="0"/>
                <a:cs typeface="+mn-cs"/>
                <a:sym typeface="Symbol" charset="2"/>
              </a:rPr>
              <a:t> = -</a:t>
            </a:r>
          </a:p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ea typeface="ＭＳ Ｐゴシック" charset="0"/>
                <a:cs typeface="+mn-cs"/>
                <a:sym typeface="Symbol" charset="2"/>
              </a:rPr>
              <a:t> = +</a:t>
            </a:r>
          </a:p>
        </p:txBody>
      </p:sp>
      <p:sp>
        <p:nvSpPr>
          <p:cNvPr id="90144" name="Text Box 28"/>
          <p:cNvSpPr txBox="1">
            <a:spLocks noChangeArrowheads="1"/>
          </p:cNvSpPr>
          <p:nvPr/>
        </p:nvSpPr>
        <p:spPr bwMode="auto">
          <a:xfrm>
            <a:off x="2563483" y="4689157"/>
            <a:ext cx="63794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10                6                   	    2                8             7</a:t>
            </a:r>
          </a:p>
        </p:txBody>
      </p:sp>
      <p:sp>
        <p:nvSpPr>
          <p:cNvPr id="90151" name="Text Box 42"/>
          <p:cNvSpPr txBox="1">
            <a:spLocks noChangeArrowheads="1"/>
          </p:cNvSpPr>
          <p:nvPr/>
        </p:nvSpPr>
        <p:spPr bwMode="auto">
          <a:xfrm>
            <a:off x="76200" y="3598862"/>
            <a:ext cx="2152352" cy="707886"/>
          </a:xfrm>
          <a:prstGeom prst="rect">
            <a:avLst/>
          </a:prstGeom>
          <a:noFill/>
          <a:ln w="38100">
            <a:solidFill>
              <a:srgbClr val="0066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Min-Value loops</a:t>
            </a:r>
          </a:p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over these nodes</a:t>
            </a:r>
          </a:p>
        </p:txBody>
      </p:sp>
      <p:sp>
        <p:nvSpPr>
          <p:cNvPr id="2" name="Frame 1"/>
          <p:cNvSpPr/>
          <p:nvPr/>
        </p:nvSpPr>
        <p:spPr>
          <a:xfrm>
            <a:off x="2472267" y="3996267"/>
            <a:ext cx="2878866" cy="718608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" name="Bent-Up Arrow 2"/>
          <p:cNvSpPr/>
          <p:nvPr/>
        </p:nvSpPr>
        <p:spPr>
          <a:xfrm rot="10800000" flipH="1">
            <a:off x="2228552" y="3649134"/>
            <a:ext cx="763786" cy="347134"/>
          </a:xfrm>
          <a:prstGeom prst="bent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" name="Line Callout 1 7"/>
          <p:cNvSpPr/>
          <p:nvPr/>
        </p:nvSpPr>
        <p:spPr>
          <a:xfrm>
            <a:off x="2992338" y="3081867"/>
            <a:ext cx="838200" cy="567267"/>
          </a:xfrm>
          <a:prstGeom prst="borderCallout1">
            <a:avLst>
              <a:gd name="adj1" fmla="val 29370"/>
              <a:gd name="adj2" fmla="val 102354"/>
              <a:gd name="adj3" fmla="val 80073"/>
              <a:gd name="adj4" fmla="val 226691"/>
            </a:avLst>
          </a:prstGeom>
          <a:solidFill>
            <a:schemeClr val="bg1"/>
          </a:solidFill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sym typeface="Symbol" charset="2"/>
              </a:rPr>
              <a:t> = -</a:t>
            </a:r>
          </a:p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sym typeface="Symbol" charset="2"/>
              </a:rPr>
              <a:t> = 5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38" y="1682432"/>
            <a:ext cx="3837620" cy="1289050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28055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695944" y="367737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Why Study Games?</a:t>
            </a:r>
            <a:endParaRPr lang="en-US" dirty="0"/>
          </a:p>
        </p:txBody>
      </p:sp>
      <p:sp>
        <p:nvSpPr>
          <p:cNvPr id="566275" name="Rectangle 3"/>
          <p:cNvSpPr>
            <a:spLocks noGrp="1" noChangeArrowheads="1"/>
          </p:cNvSpPr>
          <p:nvPr>
            <p:ph idx="1"/>
          </p:nvPr>
        </p:nvSpPr>
        <p:spPr>
          <a:xfrm>
            <a:off x="808219" y="1748259"/>
            <a:ext cx="7900746" cy="4744616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500" dirty="0"/>
              <a:t>Fun</a:t>
            </a:r>
          </a:p>
          <a:p>
            <a:pPr eaLnBrk="1" hangingPunct="1">
              <a:lnSpc>
                <a:spcPct val="90000"/>
              </a:lnSpc>
            </a:pPr>
            <a:r>
              <a:rPr lang="en-US" sz="2500" dirty="0"/>
              <a:t>Easy to define but difficult to play well</a:t>
            </a:r>
          </a:p>
          <a:p>
            <a:pPr marL="800100" lvl="1" indent="-342900"/>
            <a:r>
              <a:rPr lang="en-US" sz="2400" b="1" dirty="0"/>
              <a:t>Chess:	</a:t>
            </a:r>
            <a:r>
              <a:rPr lang="en-US" sz="2400" i="1" dirty="0"/>
              <a:t>b = 35, m=100</a:t>
            </a:r>
            <a:r>
              <a:rPr lang="en-US" sz="2400" b="1" dirty="0"/>
              <a:t>  </a:t>
            </a:r>
            <a:r>
              <a:rPr lang="en-US" sz="2400" b="1" dirty="0">
                <a:sym typeface="Symbol" charset="2"/>
              </a:rPr>
              <a:t> </a:t>
            </a:r>
            <a:r>
              <a:rPr lang="en-US" sz="2400" i="1" dirty="0">
                <a:sym typeface="Symbol" charset="2"/>
              </a:rPr>
              <a:t>nodes =</a:t>
            </a:r>
            <a:r>
              <a:rPr lang="en-US" sz="2400" b="1" i="1" dirty="0">
                <a:sym typeface="Symbol" charset="2"/>
              </a:rPr>
              <a:t> </a:t>
            </a:r>
            <a:r>
              <a:rPr lang="en-US" sz="2400" i="1" dirty="0">
                <a:sym typeface="Symbol" charset="2"/>
              </a:rPr>
              <a:t>35 </a:t>
            </a:r>
            <a:r>
              <a:rPr lang="en-US" sz="2400" baseline="30000" dirty="0">
                <a:sym typeface="Symbol" charset="2"/>
              </a:rPr>
              <a:t>100</a:t>
            </a:r>
            <a:br>
              <a:rPr lang="en-US" sz="2400" baseline="30000" dirty="0">
                <a:sym typeface="Symbol" charset="2"/>
              </a:rPr>
            </a:br>
            <a:r>
              <a:rPr lang="en-US" sz="2400" baseline="30000" dirty="0">
                <a:sym typeface="Symbol" charset="2"/>
              </a:rPr>
              <a:t>		</a:t>
            </a:r>
            <a:r>
              <a:rPr lang="en-US" sz="2400" dirty="0">
                <a:sym typeface="Symbol" charset="2"/>
              </a:rPr>
              <a:t>if each node takes about 1 ns to explore</a:t>
            </a:r>
            <a:br>
              <a:rPr lang="en-US" sz="2400" dirty="0">
                <a:sym typeface="Symbol" charset="2"/>
              </a:rPr>
            </a:br>
            <a:r>
              <a:rPr lang="en-US" sz="2400" dirty="0">
                <a:sym typeface="Symbol" charset="2"/>
              </a:rPr>
              <a:t>		then each move will take about </a:t>
            </a:r>
            <a:r>
              <a:rPr lang="en-US" sz="2400" b="1" i="1" u="sng" dirty="0">
                <a:solidFill>
                  <a:srgbClr val="CC3300"/>
                </a:solidFill>
                <a:sym typeface="Symbol" charset="2"/>
              </a:rPr>
              <a:t>10 </a:t>
            </a:r>
            <a:r>
              <a:rPr lang="en-US" sz="2400" b="1" i="1" u="sng" baseline="30000" dirty="0">
                <a:solidFill>
                  <a:srgbClr val="CC3300"/>
                </a:solidFill>
                <a:sym typeface="Symbol" charset="2"/>
              </a:rPr>
              <a:t>50</a:t>
            </a:r>
            <a:r>
              <a:rPr lang="en-US" sz="2400" b="1" u="sng" dirty="0">
                <a:solidFill>
                  <a:srgbClr val="CC3300"/>
                </a:solidFill>
                <a:sym typeface="Symbol" charset="2"/>
              </a:rPr>
              <a:t> millennia</a:t>
            </a:r>
            <a:r>
              <a:rPr lang="en-US" sz="2400" u="sng" dirty="0">
                <a:solidFill>
                  <a:srgbClr val="CC3300"/>
                </a:solidFill>
                <a:sym typeface="Symbol" charset="2"/>
              </a:rPr>
              <a:t> </a:t>
            </a:r>
            <a:br>
              <a:rPr lang="en-US" sz="2400" dirty="0">
                <a:solidFill>
                  <a:srgbClr val="CC3300"/>
                </a:solidFill>
                <a:sym typeface="Symbol" charset="2"/>
              </a:rPr>
            </a:br>
            <a:r>
              <a:rPr lang="en-US" sz="2400" dirty="0">
                <a:solidFill>
                  <a:srgbClr val="CC3300"/>
                </a:solidFill>
                <a:sym typeface="Symbol" charset="2"/>
              </a:rPr>
              <a:t>		</a:t>
            </a:r>
            <a:r>
              <a:rPr lang="en-US" sz="2400" dirty="0">
                <a:sym typeface="Symbol" charset="2"/>
              </a:rPr>
              <a:t>to calculate.</a:t>
            </a:r>
            <a:br>
              <a:rPr lang="en-US" sz="2400" dirty="0">
                <a:sym typeface="Symbol" charset="2"/>
              </a:rPr>
            </a:br>
            <a:endParaRPr lang="en-US" sz="1050" dirty="0">
              <a:sym typeface="Symbol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500" dirty="0"/>
              <a:t>Chance to interact with people</a:t>
            </a:r>
          </a:p>
          <a:p>
            <a:pPr eaLnBrk="1" hangingPunct="1">
              <a:lnSpc>
                <a:spcPct val="90000"/>
              </a:lnSpc>
            </a:pPr>
            <a:r>
              <a:rPr lang="en-US" sz="2500" dirty="0"/>
              <a:t>A significant component of the history/success of AI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300" dirty="0"/>
              <a:t>Machines have had considerable success here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 dirty="0"/>
              <a:t>Focus here is mostly on traditional board games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100" dirty="0"/>
              <a:t>Video games require other things, such as </a:t>
            </a:r>
            <a:r>
              <a:rPr lang="en-US" sz="2100" i="1" dirty="0"/>
              <a:t>virtual humans</a:t>
            </a:r>
          </a:p>
          <a:p>
            <a:pPr eaLnBrk="1" hangingPunct="1">
              <a:lnSpc>
                <a:spcPct val="90000"/>
              </a:lnSpc>
            </a:pPr>
            <a:r>
              <a:rPr lang="en-US" sz="2500" dirty="0"/>
              <a:t>One aspect of multiagent systems</a:t>
            </a:r>
          </a:p>
        </p:txBody>
      </p:sp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BEDC213-ACAB-0F47-9838-9F52C00411F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5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7F3C09-CF5A-E543-ACF5-BBB125D3E04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90119" name="Rectangle 3"/>
          <p:cNvSpPr>
            <a:spLocks noGrp="1" noChangeArrowheads="1"/>
          </p:cNvSpPr>
          <p:nvPr>
            <p:ph type="title"/>
          </p:nvPr>
        </p:nvSpPr>
        <p:spPr>
          <a:xfrm>
            <a:off x="1409688" y="22824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0120" name="Text Box 4"/>
          <p:cNvSpPr txBox="1">
            <a:spLocks noChangeArrowheads="1"/>
          </p:cNvSpPr>
          <p:nvPr/>
        </p:nvSpPr>
        <p:spPr bwMode="auto">
          <a:xfrm>
            <a:off x="6541758" y="2457132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0121" name="Text Box 5"/>
          <p:cNvSpPr txBox="1">
            <a:spLocks noChangeArrowheads="1"/>
          </p:cNvSpPr>
          <p:nvPr/>
        </p:nvSpPr>
        <p:spPr bwMode="auto">
          <a:xfrm>
            <a:off x="76200" y="1250950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2" name="Text Box 6"/>
          <p:cNvSpPr txBox="1">
            <a:spLocks noChangeArrowheads="1"/>
          </p:cNvSpPr>
          <p:nvPr/>
        </p:nvSpPr>
        <p:spPr bwMode="auto">
          <a:xfrm>
            <a:off x="76200" y="2546350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0123" name="Text Box 7"/>
          <p:cNvSpPr txBox="1">
            <a:spLocks noChangeArrowheads="1"/>
          </p:cNvSpPr>
          <p:nvPr/>
        </p:nvSpPr>
        <p:spPr bwMode="auto">
          <a:xfrm>
            <a:off x="76200" y="4257675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4" name="Line 8"/>
          <p:cNvSpPr>
            <a:spLocks noChangeShapeType="1"/>
          </p:cNvSpPr>
          <p:nvPr/>
        </p:nvSpPr>
        <p:spPr bwMode="auto">
          <a:xfrm flipH="1">
            <a:off x="4865358" y="1523682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5" name="Line 9"/>
          <p:cNvSpPr>
            <a:spLocks noChangeShapeType="1"/>
          </p:cNvSpPr>
          <p:nvPr/>
        </p:nvSpPr>
        <p:spPr bwMode="auto">
          <a:xfrm>
            <a:off x="5703558" y="1523682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6" name="Line 10"/>
          <p:cNvSpPr>
            <a:spLocks noChangeShapeType="1"/>
          </p:cNvSpPr>
          <p:nvPr/>
        </p:nvSpPr>
        <p:spPr bwMode="auto">
          <a:xfrm>
            <a:off x="5703558" y="1523682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7" name="Line 11"/>
          <p:cNvSpPr>
            <a:spLocks noChangeShapeType="1"/>
          </p:cNvSpPr>
          <p:nvPr/>
        </p:nvSpPr>
        <p:spPr bwMode="auto">
          <a:xfrm flipH="1">
            <a:off x="2884158" y="2819082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8" name="Line 12"/>
          <p:cNvSpPr>
            <a:spLocks noChangeShapeType="1"/>
          </p:cNvSpPr>
          <p:nvPr/>
        </p:nvSpPr>
        <p:spPr bwMode="auto">
          <a:xfrm flipH="1">
            <a:off x="3950958" y="2742882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9" name="Line 13"/>
          <p:cNvSpPr>
            <a:spLocks noChangeShapeType="1"/>
          </p:cNvSpPr>
          <p:nvPr/>
        </p:nvSpPr>
        <p:spPr bwMode="auto">
          <a:xfrm>
            <a:off x="4789158" y="2742882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0" name="Line 14"/>
          <p:cNvSpPr>
            <a:spLocks noChangeShapeType="1"/>
          </p:cNvSpPr>
          <p:nvPr/>
        </p:nvSpPr>
        <p:spPr bwMode="auto">
          <a:xfrm>
            <a:off x="5932158" y="2819082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1" name="Line 15"/>
          <p:cNvSpPr>
            <a:spLocks noChangeShapeType="1"/>
          </p:cNvSpPr>
          <p:nvPr/>
        </p:nvSpPr>
        <p:spPr bwMode="auto">
          <a:xfrm>
            <a:off x="5932158" y="2819082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2" name="Line 16"/>
          <p:cNvSpPr>
            <a:spLocks noChangeShapeType="1"/>
          </p:cNvSpPr>
          <p:nvPr/>
        </p:nvSpPr>
        <p:spPr bwMode="auto">
          <a:xfrm>
            <a:off x="5932158" y="2819082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3" name="Oval 17"/>
          <p:cNvSpPr>
            <a:spLocks noChangeArrowheads="1"/>
          </p:cNvSpPr>
          <p:nvPr/>
        </p:nvSpPr>
        <p:spPr bwMode="auto">
          <a:xfrm>
            <a:off x="5551158" y="12950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4" name="Oval 18"/>
          <p:cNvSpPr>
            <a:spLocks noChangeArrowheads="1"/>
          </p:cNvSpPr>
          <p:nvPr/>
        </p:nvSpPr>
        <p:spPr bwMode="auto">
          <a:xfrm>
            <a:off x="4636758" y="2590482"/>
            <a:ext cx="381000" cy="3810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5" name="Oval 19"/>
          <p:cNvSpPr>
            <a:spLocks noChangeArrowheads="1"/>
          </p:cNvSpPr>
          <p:nvPr/>
        </p:nvSpPr>
        <p:spPr bwMode="auto">
          <a:xfrm>
            <a:off x="5703558" y="25904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6" name="Oval 20"/>
          <p:cNvSpPr>
            <a:spLocks noChangeArrowheads="1"/>
          </p:cNvSpPr>
          <p:nvPr/>
        </p:nvSpPr>
        <p:spPr bwMode="auto">
          <a:xfrm>
            <a:off x="7608558" y="25904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7" name="Oval 21"/>
          <p:cNvSpPr>
            <a:spLocks noChangeArrowheads="1"/>
          </p:cNvSpPr>
          <p:nvPr/>
        </p:nvSpPr>
        <p:spPr bwMode="auto">
          <a:xfrm>
            <a:off x="26555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8" name="Oval 22"/>
          <p:cNvSpPr>
            <a:spLocks noChangeArrowheads="1"/>
          </p:cNvSpPr>
          <p:nvPr/>
        </p:nvSpPr>
        <p:spPr bwMode="auto">
          <a:xfrm>
            <a:off x="37223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9" name="Oval 23"/>
          <p:cNvSpPr>
            <a:spLocks noChangeArrowheads="1"/>
          </p:cNvSpPr>
          <p:nvPr/>
        </p:nvSpPr>
        <p:spPr bwMode="auto">
          <a:xfrm>
            <a:off x="4789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0" name="Oval 24"/>
          <p:cNvSpPr>
            <a:spLocks noChangeArrowheads="1"/>
          </p:cNvSpPr>
          <p:nvPr/>
        </p:nvSpPr>
        <p:spPr bwMode="auto">
          <a:xfrm>
            <a:off x="63893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1" name="Oval 25"/>
          <p:cNvSpPr>
            <a:spLocks noChangeArrowheads="1"/>
          </p:cNvSpPr>
          <p:nvPr/>
        </p:nvSpPr>
        <p:spPr bwMode="auto">
          <a:xfrm>
            <a:off x="7456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2" name="Oval 26"/>
          <p:cNvSpPr>
            <a:spLocks noChangeArrowheads="1"/>
          </p:cNvSpPr>
          <p:nvPr/>
        </p:nvSpPr>
        <p:spPr bwMode="auto">
          <a:xfrm>
            <a:off x="85229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4" name="Text Box 28"/>
          <p:cNvSpPr txBox="1">
            <a:spLocks noChangeArrowheads="1"/>
          </p:cNvSpPr>
          <p:nvPr/>
        </p:nvSpPr>
        <p:spPr bwMode="auto">
          <a:xfrm>
            <a:off x="2563483" y="4689157"/>
            <a:ext cx="63794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10                6                   	    2                8             7</a:t>
            </a:r>
          </a:p>
        </p:txBody>
      </p:sp>
      <p:sp>
        <p:nvSpPr>
          <p:cNvPr id="29" name="Text Box 33"/>
          <p:cNvSpPr txBox="1">
            <a:spLocks noChangeArrowheads="1"/>
          </p:cNvSpPr>
          <p:nvPr/>
        </p:nvSpPr>
        <p:spPr bwMode="auto">
          <a:xfrm>
            <a:off x="902946" y="511175"/>
            <a:ext cx="17541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66FF"/>
                </a:solidFill>
                <a:latin typeface="Tahoma" charset="0"/>
                <a:ea typeface="ＭＳ Ｐゴシック" charset="0"/>
                <a:cs typeface="+mn-cs"/>
              </a:rPr>
              <a:t>In Max-Value: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89" y="908050"/>
            <a:ext cx="4387537" cy="1447308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8" name="Line Callout 1 7"/>
          <p:cNvSpPr/>
          <p:nvPr/>
        </p:nvSpPr>
        <p:spPr>
          <a:xfrm>
            <a:off x="2989363" y="2306848"/>
            <a:ext cx="882420" cy="567267"/>
          </a:xfrm>
          <a:prstGeom prst="borderCallout1">
            <a:avLst>
              <a:gd name="adj1" fmla="val 29370"/>
              <a:gd name="adj2" fmla="val 102354"/>
              <a:gd name="adj3" fmla="val 15894"/>
              <a:gd name="adj4" fmla="val 236434"/>
            </a:avLst>
          </a:prstGeom>
          <a:solidFill>
            <a:schemeClr val="bg1"/>
          </a:solidFill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sym typeface="Symbol" charset="2"/>
              </a:rPr>
              <a:t> = 5</a:t>
            </a:r>
          </a:p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sym typeface="Symbol" charset="2"/>
              </a:rPr>
              <a:t> = +</a:t>
            </a:r>
          </a:p>
        </p:txBody>
      </p:sp>
    </p:spTree>
    <p:extLst>
      <p:ext uri="{BB962C8B-B14F-4D97-AF65-F5344CB8AC3E}">
        <p14:creationId xmlns:p14="http://schemas.microsoft.com/office/powerpoint/2010/main" val="2802446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7F3C09-CF5A-E543-ACF5-BBB125D3E04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90119" name="Rectangle 3"/>
          <p:cNvSpPr>
            <a:spLocks noGrp="1" noChangeArrowheads="1"/>
          </p:cNvSpPr>
          <p:nvPr>
            <p:ph type="title"/>
          </p:nvPr>
        </p:nvSpPr>
        <p:spPr>
          <a:xfrm>
            <a:off x="1594840" y="23389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0120" name="Text Box 4"/>
          <p:cNvSpPr txBox="1">
            <a:spLocks noChangeArrowheads="1"/>
          </p:cNvSpPr>
          <p:nvPr/>
        </p:nvSpPr>
        <p:spPr bwMode="auto">
          <a:xfrm>
            <a:off x="6541758" y="2457132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0121" name="Text Box 5"/>
          <p:cNvSpPr txBox="1">
            <a:spLocks noChangeArrowheads="1"/>
          </p:cNvSpPr>
          <p:nvPr/>
        </p:nvSpPr>
        <p:spPr bwMode="auto">
          <a:xfrm>
            <a:off x="76200" y="1250950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2" name="Text Box 6"/>
          <p:cNvSpPr txBox="1">
            <a:spLocks noChangeArrowheads="1"/>
          </p:cNvSpPr>
          <p:nvPr/>
        </p:nvSpPr>
        <p:spPr bwMode="auto">
          <a:xfrm>
            <a:off x="76200" y="2546350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0123" name="Text Box 7"/>
          <p:cNvSpPr txBox="1">
            <a:spLocks noChangeArrowheads="1"/>
          </p:cNvSpPr>
          <p:nvPr/>
        </p:nvSpPr>
        <p:spPr bwMode="auto">
          <a:xfrm>
            <a:off x="76200" y="4257675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4" name="Line 8"/>
          <p:cNvSpPr>
            <a:spLocks noChangeShapeType="1"/>
          </p:cNvSpPr>
          <p:nvPr/>
        </p:nvSpPr>
        <p:spPr bwMode="auto">
          <a:xfrm flipH="1">
            <a:off x="4865358" y="1523682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5" name="Line 9"/>
          <p:cNvSpPr>
            <a:spLocks noChangeShapeType="1"/>
          </p:cNvSpPr>
          <p:nvPr/>
        </p:nvSpPr>
        <p:spPr bwMode="auto">
          <a:xfrm>
            <a:off x="5703558" y="1523682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6" name="Line 10"/>
          <p:cNvSpPr>
            <a:spLocks noChangeShapeType="1"/>
          </p:cNvSpPr>
          <p:nvPr/>
        </p:nvSpPr>
        <p:spPr bwMode="auto">
          <a:xfrm>
            <a:off x="5703558" y="1523682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7" name="Line 11"/>
          <p:cNvSpPr>
            <a:spLocks noChangeShapeType="1"/>
          </p:cNvSpPr>
          <p:nvPr/>
        </p:nvSpPr>
        <p:spPr bwMode="auto">
          <a:xfrm flipH="1">
            <a:off x="2884158" y="2819082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8" name="Line 12"/>
          <p:cNvSpPr>
            <a:spLocks noChangeShapeType="1"/>
          </p:cNvSpPr>
          <p:nvPr/>
        </p:nvSpPr>
        <p:spPr bwMode="auto">
          <a:xfrm flipH="1">
            <a:off x="3950958" y="2742882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9" name="Line 13"/>
          <p:cNvSpPr>
            <a:spLocks noChangeShapeType="1"/>
          </p:cNvSpPr>
          <p:nvPr/>
        </p:nvSpPr>
        <p:spPr bwMode="auto">
          <a:xfrm>
            <a:off x="4789158" y="2742882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0" name="Line 14"/>
          <p:cNvSpPr>
            <a:spLocks noChangeShapeType="1"/>
          </p:cNvSpPr>
          <p:nvPr/>
        </p:nvSpPr>
        <p:spPr bwMode="auto">
          <a:xfrm>
            <a:off x="5932158" y="2819082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1" name="Line 15"/>
          <p:cNvSpPr>
            <a:spLocks noChangeShapeType="1"/>
          </p:cNvSpPr>
          <p:nvPr/>
        </p:nvSpPr>
        <p:spPr bwMode="auto">
          <a:xfrm>
            <a:off x="5932158" y="2819082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2" name="Line 16"/>
          <p:cNvSpPr>
            <a:spLocks noChangeShapeType="1"/>
          </p:cNvSpPr>
          <p:nvPr/>
        </p:nvSpPr>
        <p:spPr bwMode="auto">
          <a:xfrm>
            <a:off x="5932158" y="2819082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3" name="Oval 17"/>
          <p:cNvSpPr>
            <a:spLocks noChangeArrowheads="1"/>
          </p:cNvSpPr>
          <p:nvPr/>
        </p:nvSpPr>
        <p:spPr bwMode="auto">
          <a:xfrm>
            <a:off x="5551158" y="12950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4" name="Oval 18"/>
          <p:cNvSpPr>
            <a:spLocks noChangeArrowheads="1"/>
          </p:cNvSpPr>
          <p:nvPr/>
        </p:nvSpPr>
        <p:spPr bwMode="auto">
          <a:xfrm>
            <a:off x="4636758" y="2590482"/>
            <a:ext cx="381000" cy="381000"/>
          </a:xfrm>
          <a:prstGeom prst="ellipse">
            <a:avLst/>
          </a:prstGeom>
          <a:solidFill>
            <a:srgbClr val="797B7D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5" name="Oval 19"/>
          <p:cNvSpPr>
            <a:spLocks noChangeArrowheads="1"/>
          </p:cNvSpPr>
          <p:nvPr/>
        </p:nvSpPr>
        <p:spPr bwMode="auto">
          <a:xfrm>
            <a:off x="5703558" y="2590482"/>
            <a:ext cx="381000" cy="3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6" name="Oval 20"/>
          <p:cNvSpPr>
            <a:spLocks noChangeArrowheads="1"/>
          </p:cNvSpPr>
          <p:nvPr/>
        </p:nvSpPr>
        <p:spPr bwMode="auto">
          <a:xfrm>
            <a:off x="7608558" y="25904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7" name="Oval 21"/>
          <p:cNvSpPr>
            <a:spLocks noChangeArrowheads="1"/>
          </p:cNvSpPr>
          <p:nvPr/>
        </p:nvSpPr>
        <p:spPr bwMode="auto">
          <a:xfrm>
            <a:off x="26555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8" name="Oval 22"/>
          <p:cNvSpPr>
            <a:spLocks noChangeArrowheads="1"/>
          </p:cNvSpPr>
          <p:nvPr/>
        </p:nvSpPr>
        <p:spPr bwMode="auto">
          <a:xfrm>
            <a:off x="37223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9" name="Oval 23"/>
          <p:cNvSpPr>
            <a:spLocks noChangeArrowheads="1"/>
          </p:cNvSpPr>
          <p:nvPr/>
        </p:nvSpPr>
        <p:spPr bwMode="auto">
          <a:xfrm>
            <a:off x="4789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0" name="Oval 24"/>
          <p:cNvSpPr>
            <a:spLocks noChangeArrowheads="1"/>
          </p:cNvSpPr>
          <p:nvPr/>
        </p:nvSpPr>
        <p:spPr bwMode="auto">
          <a:xfrm>
            <a:off x="63893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1" name="Oval 25"/>
          <p:cNvSpPr>
            <a:spLocks noChangeArrowheads="1"/>
          </p:cNvSpPr>
          <p:nvPr/>
        </p:nvSpPr>
        <p:spPr bwMode="auto">
          <a:xfrm>
            <a:off x="7456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2" name="Oval 26"/>
          <p:cNvSpPr>
            <a:spLocks noChangeArrowheads="1"/>
          </p:cNvSpPr>
          <p:nvPr/>
        </p:nvSpPr>
        <p:spPr bwMode="auto">
          <a:xfrm>
            <a:off x="85229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4" name="Text Box 28"/>
          <p:cNvSpPr txBox="1">
            <a:spLocks noChangeArrowheads="1"/>
          </p:cNvSpPr>
          <p:nvPr/>
        </p:nvSpPr>
        <p:spPr bwMode="auto">
          <a:xfrm>
            <a:off x="2563483" y="4689157"/>
            <a:ext cx="63794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10                6                   	    2                8             7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2992338" y="2306848"/>
            <a:ext cx="882420" cy="567267"/>
          </a:xfrm>
          <a:prstGeom prst="borderCallout1">
            <a:avLst>
              <a:gd name="adj1" fmla="val 29370"/>
              <a:gd name="adj2" fmla="val 102354"/>
              <a:gd name="adj3" fmla="val 3954"/>
              <a:gd name="adj4" fmla="val 321828"/>
            </a:avLst>
          </a:prstGeom>
          <a:solidFill>
            <a:schemeClr val="bg1"/>
          </a:solidFill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sym typeface="Symbol" charset="2"/>
              </a:rPr>
              <a:t> = 5</a:t>
            </a:r>
          </a:p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sym typeface="Symbol" charset="2"/>
              </a:rPr>
              <a:t> = +</a:t>
            </a:r>
          </a:p>
        </p:txBody>
      </p:sp>
      <p:sp>
        <p:nvSpPr>
          <p:cNvPr id="29" name="Text Box 44"/>
          <p:cNvSpPr txBox="1">
            <a:spLocks noChangeArrowheads="1"/>
          </p:cNvSpPr>
          <p:nvPr/>
        </p:nvSpPr>
        <p:spPr bwMode="auto">
          <a:xfrm>
            <a:off x="6963428" y="1377418"/>
            <a:ext cx="2152352" cy="707886"/>
          </a:xfrm>
          <a:prstGeom prst="rect">
            <a:avLst/>
          </a:prstGeom>
          <a:noFill/>
          <a:ln w="38100">
            <a:solidFill>
              <a:srgbClr val="0066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Max-Value loops</a:t>
            </a:r>
          </a:p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over these nodes</a:t>
            </a:r>
          </a:p>
        </p:txBody>
      </p:sp>
      <p:sp>
        <p:nvSpPr>
          <p:cNvPr id="30" name="Frame 29"/>
          <p:cNvSpPr/>
          <p:nvPr/>
        </p:nvSpPr>
        <p:spPr>
          <a:xfrm>
            <a:off x="4399821" y="2436281"/>
            <a:ext cx="3730625" cy="718608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1" name="Bent-Up Arrow 30"/>
          <p:cNvSpPr/>
          <p:nvPr/>
        </p:nvSpPr>
        <p:spPr>
          <a:xfrm rot="10800000">
            <a:off x="5935133" y="1804984"/>
            <a:ext cx="1028295" cy="598488"/>
          </a:xfrm>
          <a:prstGeom prst="bentUpArrow">
            <a:avLst>
              <a:gd name="adj1" fmla="val 15097"/>
              <a:gd name="adj2" fmla="val 25000"/>
              <a:gd name="adj3" fmla="val 2500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2" name="Text Box 33"/>
          <p:cNvSpPr txBox="1">
            <a:spLocks noChangeArrowheads="1"/>
          </p:cNvSpPr>
          <p:nvPr/>
        </p:nvSpPr>
        <p:spPr bwMode="auto">
          <a:xfrm>
            <a:off x="902946" y="511175"/>
            <a:ext cx="17541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66FF"/>
                </a:solidFill>
                <a:latin typeface="Tahoma" charset="0"/>
                <a:ea typeface="ＭＳ Ｐゴシック" charset="0"/>
                <a:cs typeface="+mn-cs"/>
              </a:rPr>
              <a:t>In Max-Value: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89" y="908050"/>
            <a:ext cx="4387537" cy="1447308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965015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7F3C09-CF5A-E543-ACF5-BBB125D3E04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0119" name="Rectangle 3"/>
          <p:cNvSpPr>
            <a:spLocks noGrp="1" noChangeArrowheads="1"/>
          </p:cNvSpPr>
          <p:nvPr>
            <p:ph type="title"/>
          </p:nvPr>
        </p:nvSpPr>
        <p:spPr>
          <a:xfrm>
            <a:off x="1594840" y="23389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0120" name="Text Box 4"/>
          <p:cNvSpPr txBox="1">
            <a:spLocks noChangeArrowheads="1"/>
          </p:cNvSpPr>
          <p:nvPr/>
        </p:nvSpPr>
        <p:spPr bwMode="auto">
          <a:xfrm>
            <a:off x="6541758" y="2457132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0121" name="Text Box 5"/>
          <p:cNvSpPr txBox="1">
            <a:spLocks noChangeArrowheads="1"/>
          </p:cNvSpPr>
          <p:nvPr/>
        </p:nvSpPr>
        <p:spPr bwMode="auto">
          <a:xfrm>
            <a:off x="76200" y="1250950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2" name="Text Box 6"/>
          <p:cNvSpPr txBox="1">
            <a:spLocks noChangeArrowheads="1"/>
          </p:cNvSpPr>
          <p:nvPr/>
        </p:nvSpPr>
        <p:spPr bwMode="auto">
          <a:xfrm>
            <a:off x="76200" y="2546350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0123" name="Text Box 7"/>
          <p:cNvSpPr txBox="1">
            <a:spLocks noChangeArrowheads="1"/>
          </p:cNvSpPr>
          <p:nvPr/>
        </p:nvSpPr>
        <p:spPr bwMode="auto">
          <a:xfrm>
            <a:off x="76200" y="4257675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4" name="Line 8"/>
          <p:cNvSpPr>
            <a:spLocks noChangeShapeType="1"/>
          </p:cNvSpPr>
          <p:nvPr/>
        </p:nvSpPr>
        <p:spPr bwMode="auto">
          <a:xfrm flipH="1">
            <a:off x="4865358" y="1523682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5" name="Line 9"/>
          <p:cNvSpPr>
            <a:spLocks noChangeShapeType="1"/>
          </p:cNvSpPr>
          <p:nvPr/>
        </p:nvSpPr>
        <p:spPr bwMode="auto">
          <a:xfrm>
            <a:off x="5703558" y="1523682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6" name="Line 10"/>
          <p:cNvSpPr>
            <a:spLocks noChangeShapeType="1"/>
          </p:cNvSpPr>
          <p:nvPr/>
        </p:nvSpPr>
        <p:spPr bwMode="auto">
          <a:xfrm>
            <a:off x="5703558" y="1523682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7" name="Line 11"/>
          <p:cNvSpPr>
            <a:spLocks noChangeShapeType="1"/>
          </p:cNvSpPr>
          <p:nvPr/>
        </p:nvSpPr>
        <p:spPr bwMode="auto">
          <a:xfrm flipH="1">
            <a:off x="2884158" y="2819082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8" name="Line 12"/>
          <p:cNvSpPr>
            <a:spLocks noChangeShapeType="1"/>
          </p:cNvSpPr>
          <p:nvPr/>
        </p:nvSpPr>
        <p:spPr bwMode="auto">
          <a:xfrm flipH="1">
            <a:off x="3950958" y="2742882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9" name="Line 13"/>
          <p:cNvSpPr>
            <a:spLocks noChangeShapeType="1"/>
          </p:cNvSpPr>
          <p:nvPr/>
        </p:nvSpPr>
        <p:spPr bwMode="auto">
          <a:xfrm>
            <a:off x="4789158" y="2742882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0" name="Line 14"/>
          <p:cNvSpPr>
            <a:spLocks noChangeShapeType="1"/>
          </p:cNvSpPr>
          <p:nvPr/>
        </p:nvSpPr>
        <p:spPr bwMode="auto">
          <a:xfrm>
            <a:off x="5932158" y="2819082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1" name="Line 15"/>
          <p:cNvSpPr>
            <a:spLocks noChangeShapeType="1"/>
          </p:cNvSpPr>
          <p:nvPr/>
        </p:nvSpPr>
        <p:spPr bwMode="auto">
          <a:xfrm>
            <a:off x="5932158" y="2819082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2" name="Line 16"/>
          <p:cNvSpPr>
            <a:spLocks noChangeShapeType="1"/>
          </p:cNvSpPr>
          <p:nvPr/>
        </p:nvSpPr>
        <p:spPr bwMode="auto">
          <a:xfrm>
            <a:off x="5932158" y="2819082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3" name="Oval 17"/>
          <p:cNvSpPr>
            <a:spLocks noChangeArrowheads="1"/>
          </p:cNvSpPr>
          <p:nvPr/>
        </p:nvSpPr>
        <p:spPr bwMode="auto">
          <a:xfrm>
            <a:off x="5551158" y="12950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4" name="Oval 18"/>
          <p:cNvSpPr>
            <a:spLocks noChangeArrowheads="1"/>
          </p:cNvSpPr>
          <p:nvPr/>
        </p:nvSpPr>
        <p:spPr bwMode="auto">
          <a:xfrm>
            <a:off x="4636758" y="2590482"/>
            <a:ext cx="381000" cy="381000"/>
          </a:xfrm>
          <a:prstGeom prst="ellipse">
            <a:avLst/>
          </a:prstGeom>
          <a:solidFill>
            <a:srgbClr val="797B7D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5" name="Oval 19"/>
          <p:cNvSpPr>
            <a:spLocks noChangeArrowheads="1"/>
          </p:cNvSpPr>
          <p:nvPr/>
        </p:nvSpPr>
        <p:spPr bwMode="auto">
          <a:xfrm>
            <a:off x="5703558" y="2590482"/>
            <a:ext cx="381000" cy="3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6" name="Oval 20"/>
          <p:cNvSpPr>
            <a:spLocks noChangeArrowheads="1"/>
          </p:cNvSpPr>
          <p:nvPr/>
        </p:nvSpPr>
        <p:spPr bwMode="auto">
          <a:xfrm>
            <a:off x="7608558" y="25904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7" name="Oval 21"/>
          <p:cNvSpPr>
            <a:spLocks noChangeArrowheads="1"/>
          </p:cNvSpPr>
          <p:nvPr/>
        </p:nvSpPr>
        <p:spPr bwMode="auto">
          <a:xfrm>
            <a:off x="26555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8" name="Oval 22"/>
          <p:cNvSpPr>
            <a:spLocks noChangeArrowheads="1"/>
          </p:cNvSpPr>
          <p:nvPr/>
        </p:nvSpPr>
        <p:spPr bwMode="auto">
          <a:xfrm>
            <a:off x="37223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9" name="Oval 23"/>
          <p:cNvSpPr>
            <a:spLocks noChangeArrowheads="1"/>
          </p:cNvSpPr>
          <p:nvPr/>
        </p:nvSpPr>
        <p:spPr bwMode="auto">
          <a:xfrm>
            <a:off x="4789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0" name="Oval 24"/>
          <p:cNvSpPr>
            <a:spLocks noChangeArrowheads="1"/>
          </p:cNvSpPr>
          <p:nvPr/>
        </p:nvSpPr>
        <p:spPr bwMode="auto">
          <a:xfrm>
            <a:off x="63893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1" name="Oval 25"/>
          <p:cNvSpPr>
            <a:spLocks noChangeArrowheads="1"/>
          </p:cNvSpPr>
          <p:nvPr/>
        </p:nvSpPr>
        <p:spPr bwMode="auto">
          <a:xfrm>
            <a:off x="7456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2" name="Oval 26"/>
          <p:cNvSpPr>
            <a:spLocks noChangeArrowheads="1"/>
          </p:cNvSpPr>
          <p:nvPr/>
        </p:nvSpPr>
        <p:spPr bwMode="auto">
          <a:xfrm>
            <a:off x="85229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4" name="Text Box 28"/>
          <p:cNvSpPr txBox="1">
            <a:spLocks noChangeArrowheads="1"/>
          </p:cNvSpPr>
          <p:nvPr/>
        </p:nvSpPr>
        <p:spPr bwMode="auto">
          <a:xfrm>
            <a:off x="2563483" y="4689157"/>
            <a:ext cx="63794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10                6                   	    2                8             7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2992338" y="2306848"/>
            <a:ext cx="882420" cy="567267"/>
          </a:xfrm>
          <a:prstGeom prst="borderCallout1">
            <a:avLst>
              <a:gd name="adj1" fmla="val 29370"/>
              <a:gd name="adj2" fmla="val 102354"/>
              <a:gd name="adj3" fmla="val 3954"/>
              <a:gd name="adj4" fmla="val 321828"/>
            </a:avLst>
          </a:prstGeom>
          <a:solidFill>
            <a:schemeClr val="bg1"/>
          </a:solidFill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sym typeface="Symbol" charset="2"/>
              </a:rPr>
              <a:t> = 5</a:t>
            </a:r>
          </a:p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sym typeface="Symbol" charset="2"/>
              </a:rPr>
              <a:t> = +</a:t>
            </a:r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761798" y="3320221"/>
            <a:ext cx="2152352" cy="707886"/>
          </a:xfrm>
          <a:prstGeom prst="rect">
            <a:avLst/>
          </a:prstGeom>
          <a:noFill/>
          <a:ln w="38100">
            <a:solidFill>
              <a:srgbClr val="0066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Min-Value loops</a:t>
            </a:r>
          </a:p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over these nodes</a:t>
            </a:r>
          </a:p>
        </p:txBody>
      </p:sp>
      <p:sp>
        <p:nvSpPr>
          <p:cNvPr id="35" name="Frame 34"/>
          <p:cNvSpPr/>
          <p:nvPr/>
        </p:nvSpPr>
        <p:spPr>
          <a:xfrm>
            <a:off x="6214332" y="4028107"/>
            <a:ext cx="2878866" cy="718608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6" name="Bent-Up Arrow 35"/>
          <p:cNvSpPr/>
          <p:nvPr/>
        </p:nvSpPr>
        <p:spPr>
          <a:xfrm rot="10800000" flipH="1">
            <a:off x="2957146" y="3680973"/>
            <a:ext cx="3646852" cy="347134"/>
          </a:xfrm>
          <a:prstGeom prst="bent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1964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93" y="1137815"/>
            <a:ext cx="4193337" cy="1408535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901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7F3C09-CF5A-E543-ACF5-BBB125D3E04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90119" name="Rectangle 3"/>
          <p:cNvSpPr>
            <a:spLocks noGrp="1" noChangeArrowheads="1"/>
          </p:cNvSpPr>
          <p:nvPr>
            <p:ph type="title"/>
          </p:nvPr>
        </p:nvSpPr>
        <p:spPr>
          <a:xfrm>
            <a:off x="1594840" y="23389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0120" name="Text Box 4"/>
          <p:cNvSpPr txBox="1">
            <a:spLocks noChangeArrowheads="1"/>
          </p:cNvSpPr>
          <p:nvPr/>
        </p:nvSpPr>
        <p:spPr bwMode="auto">
          <a:xfrm>
            <a:off x="6541758" y="2457132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0121" name="Text Box 5"/>
          <p:cNvSpPr txBox="1">
            <a:spLocks noChangeArrowheads="1"/>
          </p:cNvSpPr>
          <p:nvPr/>
        </p:nvSpPr>
        <p:spPr bwMode="auto">
          <a:xfrm>
            <a:off x="76200" y="1250950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2" name="Text Box 6"/>
          <p:cNvSpPr txBox="1">
            <a:spLocks noChangeArrowheads="1"/>
          </p:cNvSpPr>
          <p:nvPr/>
        </p:nvSpPr>
        <p:spPr bwMode="auto">
          <a:xfrm>
            <a:off x="76200" y="2546350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0123" name="Text Box 7"/>
          <p:cNvSpPr txBox="1">
            <a:spLocks noChangeArrowheads="1"/>
          </p:cNvSpPr>
          <p:nvPr/>
        </p:nvSpPr>
        <p:spPr bwMode="auto">
          <a:xfrm>
            <a:off x="76200" y="4257675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4" name="Line 8"/>
          <p:cNvSpPr>
            <a:spLocks noChangeShapeType="1"/>
          </p:cNvSpPr>
          <p:nvPr/>
        </p:nvSpPr>
        <p:spPr bwMode="auto">
          <a:xfrm flipH="1">
            <a:off x="4865358" y="1523682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5" name="Line 9"/>
          <p:cNvSpPr>
            <a:spLocks noChangeShapeType="1"/>
          </p:cNvSpPr>
          <p:nvPr/>
        </p:nvSpPr>
        <p:spPr bwMode="auto">
          <a:xfrm>
            <a:off x="5703558" y="1523682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6" name="Line 10"/>
          <p:cNvSpPr>
            <a:spLocks noChangeShapeType="1"/>
          </p:cNvSpPr>
          <p:nvPr/>
        </p:nvSpPr>
        <p:spPr bwMode="auto">
          <a:xfrm>
            <a:off x="5703558" y="1523682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7" name="Line 11"/>
          <p:cNvSpPr>
            <a:spLocks noChangeShapeType="1"/>
          </p:cNvSpPr>
          <p:nvPr/>
        </p:nvSpPr>
        <p:spPr bwMode="auto">
          <a:xfrm flipH="1">
            <a:off x="2884158" y="2819082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8" name="Line 12"/>
          <p:cNvSpPr>
            <a:spLocks noChangeShapeType="1"/>
          </p:cNvSpPr>
          <p:nvPr/>
        </p:nvSpPr>
        <p:spPr bwMode="auto">
          <a:xfrm flipH="1">
            <a:off x="3950958" y="2742882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9" name="Line 13"/>
          <p:cNvSpPr>
            <a:spLocks noChangeShapeType="1"/>
          </p:cNvSpPr>
          <p:nvPr/>
        </p:nvSpPr>
        <p:spPr bwMode="auto">
          <a:xfrm>
            <a:off x="4789158" y="2742882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0" name="Line 14"/>
          <p:cNvSpPr>
            <a:spLocks noChangeShapeType="1"/>
          </p:cNvSpPr>
          <p:nvPr/>
        </p:nvSpPr>
        <p:spPr bwMode="auto">
          <a:xfrm>
            <a:off x="5932158" y="2819082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1" name="Line 15"/>
          <p:cNvSpPr>
            <a:spLocks noChangeShapeType="1"/>
          </p:cNvSpPr>
          <p:nvPr/>
        </p:nvSpPr>
        <p:spPr bwMode="auto">
          <a:xfrm>
            <a:off x="5932158" y="2819082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2" name="Line 16"/>
          <p:cNvSpPr>
            <a:spLocks noChangeShapeType="1"/>
          </p:cNvSpPr>
          <p:nvPr/>
        </p:nvSpPr>
        <p:spPr bwMode="auto">
          <a:xfrm>
            <a:off x="5932158" y="2819082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3" name="Oval 17"/>
          <p:cNvSpPr>
            <a:spLocks noChangeArrowheads="1"/>
          </p:cNvSpPr>
          <p:nvPr/>
        </p:nvSpPr>
        <p:spPr bwMode="auto">
          <a:xfrm>
            <a:off x="5551158" y="12950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4" name="Oval 18"/>
          <p:cNvSpPr>
            <a:spLocks noChangeArrowheads="1"/>
          </p:cNvSpPr>
          <p:nvPr/>
        </p:nvSpPr>
        <p:spPr bwMode="auto">
          <a:xfrm>
            <a:off x="4636758" y="2590482"/>
            <a:ext cx="381000" cy="381000"/>
          </a:xfrm>
          <a:prstGeom prst="ellipse">
            <a:avLst/>
          </a:prstGeom>
          <a:solidFill>
            <a:srgbClr val="797B7D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5" name="Oval 19"/>
          <p:cNvSpPr>
            <a:spLocks noChangeArrowheads="1"/>
          </p:cNvSpPr>
          <p:nvPr/>
        </p:nvSpPr>
        <p:spPr bwMode="auto">
          <a:xfrm>
            <a:off x="5703558" y="2590482"/>
            <a:ext cx="381000" cy="3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6" name="Oval 20"/>
          <p:cNvSpPr>
            <a:spLocks noChangeArrowheads="1"/>
          </p:cNvSpPr>
          <p:nvPr/>
        </p:nvSpPr>
        <p:spPr bwMode="auto">
          <a:xfrm>
            <a:off x="7608558" y="25904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7" name="Oval 21"/>
          <p:cNvSpPr>
            <a:spLocks noChangeArrowheads="1"/>
          </p:cNvSpPr>
          <p:nvPr/>
        </p:nvSpPr>
        <p:spPr bwMode="auto">
          <a:xfrm>
            <a:off x="26555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8" name="Oval 22"/>
          <p:cNvSpPr>
            <a:spLocks noChangeArrowheads="1"/>
          </p:cNvSpPr>
          <p:nvPr/>
        </p:nvSpPr>
        <p:spPr bwMode="auto">
          <a:xfrm>
            <a:off x="37223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9" name="Oval 23"/>
          <p:cNvSpPr>
            <a:spLocks noChangeArrowheads="1"/>
          </p:cNvSpPr>
          <p:nvPr/>
        </p:nvSpPr>
        <p:spPr bwMode="auto">
          <a:xfrm>
            <a:off x="4789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0" name="Oval 24"/>
          <p:cNvSpPr>
            <a:spLocks noChangeArrowheads="1"/>
          </p:cNvSpPr>
          <p:nvPr/>
        </p:nvSpPr>
        <p:spPr bwMode="auto">
          <a:xfrm>
            <a:off x="63893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1" name="Oval 25"/>
          <p:cNvSpPr>
            <a:spLocks noChangeArrowheads="1"/>
          </p:cNvSpPr>
          <p:nvPr/>
        </p:nvSpPr>
        <p:spPr bwMode="auto">
          <a:xfrm>
            <a:off x="7456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2" name="Oval 26"/>
          <p:cNvSpPr>
            <a:spLocks noChangeArrowheads="1"/>
          </p:cNvSpPr>
          <p:nvPr/>
        </p:nvSpPr>
        <p:spPr bwMode="auto">
          <a:xfrm>
            <a:off x="85229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4" name="Text Box 28"/>
          <p:cNvSpPr txBox="1">
            <a:spLocks noChangeArrowheads="1"/>
          </p:cNvSpPr>
          <p:nvPr/>
        </p:nvSpPr>
        <p:spPr bwMode="auto">
          <a:xfrm>
            <a:off x="2563483" y="4689157"/>
            <a:ext cx="63794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10                6                   	    2                8             7</a:t>
            </a:r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761798" y="3320221"/>
            <a:ext cx="2152352" cy="707886"/>
          </a:xfrm>
          <a:prstGeom prst="rect">
            <a:avLst/>
          </a:prstGeom>
          <a:noFill/>
          <a:ln w="38100">
            <a:solidFill>
              <a:srgbClr val="0066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Min-Value loops</a:t>
            </a:r>
          </a:p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over these nodes</a:t>
            </a:r>
          </a:p>
        </p:txBody>
      </p:sp>
      <p:sp>
        <p:nvSpPr>
          <p:cNvPr id="35" name="Frame 34"/>
          <p:cNvSpPr/>
          <p:nvPr/>
        </p:nvSpPr>
        <p:spPr>
          <a:xfrm>
            <a:off x="6214332" y="4028107"/>
            <a:ext cx="2878866" cy="718608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6" name="Bent-Up Arrow 35"/>
          <p:cNvSpPr/>
          <p:nvPr/>
        </p:nvSpPr>
        <p:spPr>
          <a:xfrm rot="10800000" flipH="1">
            <a:off x="2957146" y="3680973"/>
            <a:ext cx="3646852" cy="347134"/>
          </a:xfrm>
          <a:prstGeom prst="bent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3" name="Text Box 39"/>
          <p:cNvSpPr txBox="1">
            <a:spLocks noChangeArrowheads="1"/>
          </p:cNvSpPr>
          <p:nvPr/>
        </p:nvSpPr>
        <p:spPr bwMode="auto">
          <a:xfrm>
            <a:off x="1154313" y="740941"/>
            <a:ext cx="1695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66FF"/>
                </a:solidFill>
                <a:latin typeface="Tahoma" charset="0"/>
                <a:ea typeface="ＭＳ Ｐゴシック" charset="0"/>
                <a:cs typeface="+mn-cs"/>
              </a:rPr>
              <a:t>In Min-Value: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2992338" y="2306848"/>
            <a:ext cx="882420" cy="567267"/>
          </a:xfrm>
          <a:prstGeom prst="borderCallout1">
            <a:avLst>
              <a:gd name="adj1" fmla="val 29370"/>
              <a:gd name="adj2" fmla="val 102354"/>
              <a:gd name="adj3" fmla="val 3954"/>
              <a:gd name="adj4" fmla="val 321828"/>
            </a:avLst>
          </a:prstGeom>
          <a:solidFill>
            <a:srgbClr val="FFFFFF"/>
          </a:solidFill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sym typeface="Symbol" charset="2"/>
              </a:rPr>
              <a:t> = 5</a:t>
            </a:r>
          </a:p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sym typeface="Symbol" charset="2"/>
              </a:rPr>
              <a:t> = +</a:t>
            </a:r>
          </a:p>
        </p:txBody>
      </p:sp>
    </p:spTree>
    <p:extLst>
      <p:ext uri="{BB962C8B-B14F-4D97-AF65-F5344CB8AC3E}">
        <p14:creationId xmlns:p14="http://schemas.microsoft.com/office/powerpoint/2010/main" val="3416667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7F3C09-CF5A-E543-ACF5-BBB125D3E04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90119" name="Rectangle 3"/>
          <p:cNvSpPr>
            <a:spLocks noGrp="1" noChangeArrowheads="1"/>
          </p:cNvSpPr>
          <p:nvPr>
            <p:ph type="title"/>
          </p:nvPr>
        </p:nvSpPr>
        <p:spPr>
          <a:xfrm>
            <a:off x="1594840" y="23389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0120" name="Text Box 4"/>
          <p:cNvSpPr txBox="1">
            <a:spLocks noChangeArrowheads="1"/>
          </p:cNvSpPr>
          <p:nvPr/>
        </p:nvSpPr>
        <p:spPr bwMode="auto">
          <a:xfrm>
            <a:off x="6541758" y="2457132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0121" name="Text Box 5"/>
          <p:cNvSpPr txBox="1">
            <a:spLocks noChangeArrowheads="1"/>
          </p:cNvSpPr>
          <p:nvPr/>
        </p:nvSpPr>
        <p:spPr bwMode="auto">
          <a:xfrm>
            <a:off x="76200" y="1250950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2" name="Text Box 6"/>
          <p:cNvSpPr txBox="1">
            <a:spLocks noChangeArrowheads="1"/>
          </p:cNvSpPr>
          <p:nvPr/>
        </p:nvSpPr>
        <p:spPr bwMode="auto">
          <a:xfrm>
            <a:off x="76200" y="2546350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0123" name="Text Box 7"/>
          <p:cNvSpPr txBox="1">
            <a:spLocks noChangeArrowheads="1"/>
          </p:cNvSpPr>
          <p:nvPr/>
        </p:nvSpPr>
        <p:spPr bwMode="auto">
          <a:xfrm>
            <a:off x="76200" y="4257675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4" name="Line 8"/>
          <p:cNvSpPr>
            <a:spLocks noChangeShapeType="1"/>
          </p:cNvSpPr>
          <p:nvPr/>
        </p:nvSpPr>
        <p:spPr bwMode="auto">
          <a:xfrm flipH="1">
            <a:off x="4865358" y="1523682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5" name="Line 9"/>
          <p:cNvSpPr>
            <a:spLocks noChangeShapeType="1"/>
          </p:cNvSpPr>
          <p:nvPr/>
        </p:nvSpPr>
        <p:spPr bwMode="auto">
          <a:xfrm>
            <a:off x="5703558" y="1523682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6" name="Line 10"/>
          <p:cNvSpPr>
            <a:spLocks noChangeShapeType="1"/>
          </p:cNvSpPr>
          <p:nvPr/>
        </p:nvSpPr>
        <p:spPr bwMode="auto">
          <a:xfrm>
            <a:off x="5703558" y="1523682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7" name="Line 11"/>
          <p:cNvSpPr>
            <a:spLocks noChangeShapeType="1"/>
          </p:cNvSpPr>
          <p:nvPr/>
        </p:nvSpPr>
        <p:spPr bwMode="auto">
          <a:xfrm flipH="1">
            <a:off x="2884158" y="2819082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8" name="Line 12"/>
          <p:cNvSpPr>
            <a:spLocks noChangeShapeType="1"/>
          </p:cNvSpPr>
          <p:nvPr/>
        </p:nvSpPr>
        <p:spPr bwMode="auto">
          <a:xfrm flipH="1">
            <a:off x="3950958" y="2742882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9" name="Line 13"/>
          <p:cNvSpPr>
            <a:spLocks noChangeShapeType="1"/>
          </p:cNvSpPr>
          <p:nvPr/>
        </p:nvSpPr>
        <p:spPr bwMode="auto">
          <a:xfrm>
            <a:off x="4789158" y="2742882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0" name="Line 14"/>
          <p:cNvSpPr>
            <a:spLocks noChangeShapeType="1"/>
          </p:cNvSpPr>
          <p:nvPr/>
        </p:nvSpPr>
        <p:spPr bwMode="auto">
          <a:xfrm>
            <a:off x="5932158" y="2819082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1" name="Line 15"/>
          <p:cNvSpPr>
            <a:spLocks noChangeShapeType="1"/>
          </p:cNvSpPr>
          <p:nvPr/>
        </p:nvSpPr>
        <p:spPr bwMode="auto">
          <a:xfrm>
            <a:off x="5932158" y="2819082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2" name="Line 16"/>
          <p:cNvSpPr>
            <a:spLocks noChangeShapeType="1"/>
          </p:cNvSpPr>
          <p:nvPr/>
        </p:nvSpPr>
        <p:spPr bwMode="auto">
          <a:xfrm>
            <a:off x="5932158" y="2819082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3" name="Oval 17"/>
          <p:cNvSpPr>
            <a:spLocks noChangeArrowheads="1"/>
          </p:cNvSpPr>
          <p:nvPr/>
        </p:nvSpPr>
        <p:spPr bwMode="auto">
          <a:xfrm>
            <a:off x="5551158" y="12950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4" name="Oval 18"/>
          <p:cNvSpPr>
            <a:spLocks noChangeArrowheads="1"/>
          </p:cNvSpPr>
          <p:nvPr/>
        </p:nvSpPr>
        <p:spPr bwMode="auto">
          <a:xfrm>
            <a:off x="4636758" y="2590482"/>
            <a:ext cx="381000" cy="381000"/>
          </a:xfrm>
          <a:prstGeom prst="ellipse">
            <a:avLst/>
          </a:prstGeom>
          <a:solidFill>
            <a:srgbClr val="797B7D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5" name="Oval 19"/>
          <p:cNvSpPr>
            <a:spLocks noChangeArrowheads="1"/>
          </p:cNvSpPr>
          <p:nvPr/>
        </p:nvSpPr>
        <p:spPr bwMode="auto">
          <a:xfrm>
            <a:off x="5703558" y="2590482"/>
            <a:ext cx="381000" cy="3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6" name="Oval 20"/>
          <p:cNvSpPr>
            <a:spLocks noChangeArrowheads="1"/>
          </p:cNvSpPr>
          <p:nvPr/>
        </p:nvSpPr>
        <p:spPr bwMode="auto">
          <a:xfrm>
            <a:off x="7608558" y="25904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7" name="Oval 21"/>
          <p:cNvSpPr>
            <a:spLocks noChangeArrowheads="1"/>
          </p:cNvSpPr>
          <p:nvPr/>
        </p:nvSpPr>
        <p:spPr bwMode="auto">
          <a:xfrm>
            <a:off x="26555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8" name="Oval 22"/>
          <p:cNvSpPr>
            <a:spLocks noChangeArrowheads="1"/>
          </p:cNvSpPr>
          <p:nvPr/>
        </p:nvSpPr>
        <p:spPr bwMode="auto">
          <a:xfrm>
            <a:off x="37223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9" name="Oval 23"/>
          <p:cNvSpPr>
            <a:spLocks noChangeArrowheads="1"/>
          </p:cNvSpPr>
          <p:nvPr/>
        </p:nvSpPr>
        <p:spPr bwMode="auto">
          <a:xfrm>
            <a:off x="4789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0" name="Oval 24"/>
          <p:cNvSpPr>
            <a:spLocks noChangeArrowheads="1"/>
          </p:cNvSpPr>
          <p:nvPr/>
        </p:nvSpPr>
        <p:spPr bwMode="auto">
          <a:xfrm>
            <a:off x="63893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1" name="Oval 25"/>
          <p:cNvSpPr>
            <a:spLocks noChangeArrowheads="1"/>
          </p:cNvSpPr>
          <p:nvPr/>
        </p:nvSpPr>
        <p:spPr bwMode="auto">
          <a:xfrm>
            <a:off x="7456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2" name="Oval 26"/>
          <p:cNvSpPr>
            <a:spLocks noChangeArrowheads="1"/>
          </p:cNvSpPr>
          <p:nvPr/>
        </p:nvSpPr>
        <p:spPr bwMode="auto">
          <a:xfrm>
            <a:off x="85229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4" name="Text Box 28"/>
          <p:cNvSpPr txBox="1">
            <a:spLocks noChangeArrowheads="1"/>
          </p:cNvSpPr>
          <p:nvPr/>
        </p:nvSpPr>
        <p:spPr bwMode="auto">
          <a:xfrm>
            <a:off x="2563483" y="4689157"/>
            <a:ext cx="63794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10                6                   	    2                8             7</a:t>
            </a:r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761798" y="3320221"/>
            <a:ext cx="2152352" cy="707886"/>
          </a:xfrm>
          <a:prstGeom prst="rect">
            <a:avLst/>
          </a:prstGeom>
          <a:noFill/>
          <a:ln w="38100">
            <a:solidFill>
              <a:srgbClr val="0066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Min-Value loops</a:t>
            </a:r>
          </a:p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over these nodes</a:t>
            </a:r>
          </a:p>
        </p:txBody>
      </p:sp>
      <p:sp>
        <p:nvSpPr>
          <p:cNvPr id="35" name="Frame 34"/>
          <p:cNvSpPr/>
          <p:nvPr/>
        </p:nvSpPr>
        <p:spPr>
          <a:xfrm>
            <a:off x="6214332" y="4028107"/>
            <a:ext cx="2878866" cy="718608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6" name="Bent-Up Arrow 35"/>
          <p:cNvSpPr/>
          <p:nvPr/>
        </p:nvSpPr>
        <p:spPr>
          <a:xfrm rot="10800000" flipH="1">
            <a:off x="2957146" y="3680973"/>
            <a:ext cx="3646852" cy="347134"/>
          </a:xfrm>
          <a:prstGeom prst="bent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3" name="Text Box 39"/>
          <p:cNvSpPr txBox="1">
            <a:spLocks noChangeArrowheads="1"/>
          </p:cNvSpPr>
          <p:nvPr/>
        </p:nvSpPr>
        <p:spPr bwMode="auto">
          <a:xfrm>
            <a:off x="1154313" y="740941"/>
            <a:ext cx="1695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66FF"/>
                </a:solidFill>
                <a:latin typeface="Tahoma" charset="0"/>
                <a:ea typeface="ＭＳ Ｐゴシック" charset="0"/>
                <a:cs typeface="+mn-cs"/>
              </a:rPr>
              <a:t>In Min-Value: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93" y="1137815"/>
            <a:ext cx="4193337" cy="1408535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8" name="Line Callout 1 7"/>
          <p:cNvSpPr/>
          <p:nvPr/>
        </p:nvSpPr>
        <p:spPr>
          <a:xfrm>
            <a:off x="2992338" y="2306848"/>
            <a:ext cx="882420" cy="567267"/>
          </a:xfrm>
          <a:prstGeom prst="borderCallout1">
            <a:avLst>
              <a:gd name="adj1" fmla="val 29370"/>
              <a:gd name="adj2" fmla="val 102354"/>
              <a:gd name="adj3" fmla="val 175596"/>
              <a:gd name="adj4" fmla="val 351572"/>
            </a:avLst>
          </a:prstGeom>
          <a:solidFill>
            <a:srgbClr val="FFFFFF"/>
          </a:solidFill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sym typeface="Symbol" charset="2"/>
              </a:rPr>
              <a:t> = 5</a:t>
            </a:r>
          </a:p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sym typeface="Symbol" charset="2"/>
              </a:rPr>
              <a:t> = +</a:t>
            </a:r>
          </a:p>
        </p:txBody>
      </p:sp>
    </p:spTree>
    <p:extLst>
      <p:ext uri="{BB962C8B-B14F-4D97-AF65-F5344CB8AC3E}">
        <p14:creationId xmlns:p14="http://schemas.microsoft.com/office/powerpoint/2010/main" val="218329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93" y="1137815"/>
            <a:ext cx="4193337" cy="1408535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901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7F3C09-CF5A-E543-ACF5-BBB125D3E04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90119" name="Rectangle 3"/>
          <p:cNvSpPr>
            <a:spLocks noGrp="1" noChangeArrowheads="1"/>
          </p:cNvSpPr>
          <p:nvPr>
            <p:ph type="title"/>
          </p:nvPr>
        </p:nvSpPr>
        <p:spPr>
          <a:xfrm>
            <a:off x="1594840" y="23389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0120" name="Text Box 4"/>
          <p:cNvSpPr txBox="1">
            <a:spLocks noChangeArrowheads="1"/>
          </p:cNvSpPr>
          <p:nvPr/>
        </p:nvSpPr>
        <p:spPr bwMode="auto">
          <a:xfrm>
            <a:off x="6541758" y="2457132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0121" name="Text Box 5"/>
          <p:cNvSpPr txBox="1">
            <a:spLocks noChangeArrowheads="1"/>
          </p:cNvSpPr>
          <p:nvPr/>
        </p:nvSpPr>
        <p:spPr bwMode="auto">
          <a:xfrm>
            <a:off x="76200" y="1250950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2" name="Text Box 6"/>
          <p:cNvSpPr txBox="1">
            <a:spLocks noChangeArrowheads="1"/>
          </p:cNvSpPr>
          <p:nvPr/>
        </p:nvSpPr>
        <p:spPr bwMode="auto">
          <a:xfrm>
            <a:off x="76200" y="2546350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0123" name="Text Box 7"/>
          <p:cNvSpPr txBox="1">
            <a:spLocks noChangeArrowheads="1"/>
          </p:cNvSpPr>
          <p:nvPr/>
        </p:nvSpPr>
        <p:spPr bwMode="auto">
          <a:xfrm>
            <a:off x="76200" y="4257675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4" name="Line 8"/>
          <p:cNvSpPr>
            <a:spLocks noChangeShapeType="1"/>
          </p:cNvSpPr>
          <p:nvPr/>
        </p:nvSpPr>
        <p:spPr bwMode="auto">
          <a:xfrm flipH="1">
            <a:off x="4865358" y="1523682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5" name="Line 9"/>
          <p:cNvSpPr>
            <a:spLocks noChangeShapeType="1"/>
          </p:cNvSpPr>
          <p:nvPr/>
        </p:nvSpPr>
        <p:spPr bwMode="auto">
          <a:xfrm>
            <a:off x="5703558" y="1523682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6" name="Line 10"/>
          <p:cNvSpPr>
            <a:spLocks noChangeShapeType="1"/>
          </p:cNvSpPr>
          <p:nvPr/>
        </p:nvSpPr>
        <p:spPr bwMode="auto">
          <a:xfrm>
            <a:off x="5703558" y="1523682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7" name="Line 11"/>
          <p:cNvSpPr>
            <a:spLocks noChangeShapeType="1"/>
          </p:cNvSpPr>
          <p:nvPr/>
        </p:nvSpPr>
        <p:spPr bwMode="auto">
          <a:xfrm flipH="1">
            <a:off x="2884158" y="2819082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8" name="Line 12"/>
          <p:cNvSpPr>
            <a:spLocks noChangeShapeType="1"/>
          </p:cNvSpPr>
          <p:nvPr/>
        </p:nvSpPr>
        <p:spPr bwMode="auto">
          <a:xfrm flipH="1">
            <a:off x="3950958" y="2742882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9" name="Line 13"/>
          <p:cNvSpPr>
            <a:spLocks noChangeShapeType="1"/>
          </p:cNvSpPr>
          <p:nvPr/>
        </p:nvSpPr>
        <p:spPr bwMode="auto">
          <a:xfrm>
            <a:off x="4789158" y="2742882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0" name="Line 14"/>
          <p:cNvSpPr>
            <a:spLocks noChangeShapeType="1"/>
          </p:cNvSpPr>
          <p:nvPr/>
        </p:nvSpPr>
        <p:spPr bwMode="auto">
          <a:xfrm>
            <a:off x="5932158" y="2819082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1" name="Line 15"/>
          <p:cNvSpPr>
            <a:spLocks noChangeShapeType="1"/>
          </p:cNvSpPr>
          <p:nvPr/>
        </p:nvSpPr>
        <p:spPr bwMode="auto">
          <a:xfrm>
            <a:off x="5932158" y="2819082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2" name="Line 16"/>
          <p:cNvSpPr>
            <a:spLocks noChangeShapeType="1"/>
          </p:cNvSpPr>
          <p:nvPr/>
        </p:nvSpPr>
        <p:spPr bwMode="auto">
          <a:xfrm>
            <a:off x="5932158" y="2819082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3" name="Oval 17"/>
          <p:cNvSpPr>
            <a:spLocks noChangeArrowheads="1"/>
          </p:cNvSpPr>
          <p:nvPr/>
        </p:nvSpPr>
        <p:spPr bwMode="auto">
          <a:xfrm>
            <a:off x="5551158" y="12950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4" name="Oval 18"/>
          <p:cNvSpPr>
            <a:spLocks noChangeArrowheads="1"/>
          </p:cNvSpPr>
          <p:nvPr/>
        </p:nvSpPr>
        <p:spPr bwMode="auto">
          <a:xfrm>
            <a:off x="4636758" y="2590482"/>
            <a:ext cx="381000" cy="381000"/>
          </a:xfrm>
          <a:prstGeom prst="ellipse">
            <a:avLst/>
          </a:prstGeom>
          <a:solidFill>
            <a:srgbClr val="797B7D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5" name="Oval 19"/>
          <p:cNvSpPr>
            <a:spLocks noChangeArrowheads="1"/>
          </p:cNvSpPr>
          <p:nvPr/>
        </p:nvSpPr>
        <p:spPr bwMode="auto">
          <a:xfrm>
            <a:off x="5703558" y="2590482"/>
            <a:ext cx="381000" cy="381000"/>
          </a:xfrm>
          <a:prstGeom prst="ellipse">
            <a:avLst/>
          </a:prstGeom>
          <a:solidFill>
            <a:srgbClr val="797B7D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6" name="Oval 20"/>
          <p:cNvSpPr>
            <a:spLocks noChangeArrowheads="1"/>
          </p:cNvSpPr>
          <p:nvPr/>
        </p:nvSpPr>
        <p:spPr bwMode="auto">
          <a:xfrm>
            <a:off x="7608558" y="25904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7" name="Oval 21"/>
          <p:cNvSpPr>
            <a:spLocks noChangeArrowheads="1"/>
          </p:cNvSpPr>
          <p:nvPr/>
        </p:nvSpPr>
        <p:spPr bwMode="auto">
          <a:xfrm>
            <a:off x="26555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8" name="Oval 22"/>
          <p:cNvSpPr>
            <a:spLocks noChangeArrowheads="1"/>
          </p:cNvSpPr>
          <p:nvPr/>
        </p:nvSpPr>
        <p:spPr bwMode="auto">
          <a:xfrm>
            <a:off x="37223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9" name="Oval 23"/>
          <p:cNvSpPr>
            <a:spLocks noChangeArrowheads="1"/>
          </p:cNvSpPr>
          <p:nvPr/>
        </p:nvSpPr>
        <p:spPr bwMode="auto">
          <a:xfrm>
            <a:off x="4789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0" name="Oval 24"/>
          <p:cNvSpPr>
            <a:spLocks noChangeArrowheads="1"/>
          </p:cNvSpPr>
          <p:nvPr/>
        </p:nvSpPr>
        <p:spPr bwMode="auto">
          <a:xfrm>
            <a:off x="6389358" y="4190682"/>
            <a:ext cx="381000" cy="3810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1" name="Oval 25"/>
          <p:cNvSpPr>
            <a:spLocks noChangeArrowheads="1"/>
          </p:cNvSpPr>
          <p:nvPr/>
        </p:nvSpPr>
        <p:spPr bwMode="auto">
          <a:xfrm>
            <a:off x="7456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2" name="Oval 26"/>
          <p:cNvSpPr>
            <a:spLocks noChangeArrowheads="1"/>
          </p:cNvSpPr>
          <p:nvPr/>
        </p:nvSpPr>
        <p:spPr bwMode="auto">
          <a:xfrm>
            <a:off x="85229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4" name="Text Box 28"/>
          <p:cNvSpPr txBox="1">
            <a:spLocks noChangeArrowheads="1"/>
          </p:cNvSpPr>
          <p:nvPr/>
        </p:nvSpPr>
        <p:spPr bwMode="auto">
          <a:xfrm>
            <a:off x="2563483" y="4689157"/>
            <a:ext cx="63794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5              10                6                   	    </a:t>
            </a:r>
            <a:r>
              <a:rPr lang="en-US" sz="1800" dirty="0">
                <a:solidFill>
                  <a:srgbClr val="0000FF"/>
                </a:solidFill>
                <a:ea typeface="ＭＳ Ｐゴシック" charset="0"/>
                <a:cs typeface="+mn-cs"/>
              </a:rPr>
              <a:t>2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                8             7</a:t>
            </a:r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761798" y="3320221"/>
            <a:ext cx="2152352" cy="707886"/>
          </a:xfrm>
          <a:prstGeom prst="rect">
            <a:avLst/>
          </a:prstGeom>
          <a:noFill/>
          <a:ln w="38100">
            <a:solidFill>
              <a:srgbClr val="0066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Min-Value loops</a:t>
            </a:r>
          </a:p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over these nodes</a:t>
            </a:r>
          </a:p>
        </p:txBody>
      </p:sp>
      <p:sp>
        <p:nvSpPr>
          <p:cNvPr id="35" name="Frame 34"/>
          <p:cNvSpPr/>
          <p:nvPr/>
        </p:nvSpPr>
        <p:spPr>
          <a:xfrm>
            <a:off x="6214332" y="4028107"/>
            <a:ext cx="2878866" cy="718608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6" name="Bent-Up Arrow 35"/>
          <p:cNvSpPr/>
          <p:nvPr/>
        </p:nvSpPr>
        <p:spPr>
          <a:xfrm rot="10800000" flipH="1">
            <a:off x="2957146" y="3680973"/>
            <a:ext cx="3646852" cy="347134"/>
          </a:xfrm>
          <a:prstGeom prst="bent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3" name="Text Box 39"/>
          <p:cNvSpPr txBox="1">
            <a:spLocks noChangeArrowheads="1"/>
          </p:cNvSpPr>
          <p:nvPr/>
        </p:nvSpPr>
        <p:spPr bwMode="auto">
          <a:xfrm>
            <a:off x="1154313" y="740941"/>
            <a:ext cx="1695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66FF"/>
                </a:solidFill>
                <a:latin typeface="Tahoma" charset="0"/>
                <a:ea typeface="ＭＳ Ｐゴシック" charset="0"/>
                <a:cs typeface="+mn-cs"/>
              </a:rPr>
              <a:t>In Min-Value: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2992338" y="2306848"/>
            <a:ext cx="882420" cy="567267"/>
          </a:xfrm>
          <a:prstGeom prst="borderCallout1">
            <a:avLst>
              <a:gd name="adj1" fmla="val 29370"/>
              <a:gd name="adj2" fmla="val 102354"/>
              <a:gd name="adj3" fmla="val 175596"/>
              <a:gd name="adj4" fmla="val 351572"/>
            </a:avLst>
          </a:prstGeom>
          <a:solidFill>
            <a:schemeClr val="bg1"/>
          </a:solidFill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sym typeface="Symbol" charset="2"/>
              </a:rPr>
              <a:t> = 5</a:t>
            </a:r>
          </a:p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sym typeface="Symbol" charset="2"/>
              </a:rPr>
              <a:t> = +</a:t>
            </a:r>
          </a:p>
        </p:txBody>
      </p:sp>
    </p:spTree>
    <p:extLst>
      <p:ext uri="{BB962C8B-B14F-4D97-AF65-F5344CB8AC3E}">
        <p14:creationId xmlns:p14="http://schemas.microsoft.com/office/powerpoint/2010/main" val="719705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7F3C09-CF5A-E543-ACF5-BBB125D3E04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90119" name="Rectangle 3"/>
          <p:cNvSpPr>
            <a:spLocks noGrp="1" noChangeArrowheads="1"/>
          </p:cNvSpPr>
          <p:nvPr>
            <p:ph type="title"/>
          </p:nvPr>
        </p:nvSpPr>
        <p:spPr>
          <a:xfrm>
            <a:off x="1594840" y="23389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0120" name="Text Box 4"/>
          <p:cNvSpPr txBox="1">
            <a:spLocks noChangeArrowheads="1"/>
          </p:cNvSpPr>
          <p:nvPr/>
        </p:nvSpPr>
        <p:spPr bwMode="auto">
          <a:xfrm>
            <a:off x="6541758" y="2457132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0121" name="Text Box 5"/>
          <p:cNvSpPr txBox="1">
            <a:spLocks noChangeArrowheads="1"/>
          </p:cNvSpPr>
          <p:nvPr/>
        </p:nvSpPr>
        <p:spPr bwMode="auto">
          <a:xfrm>
            <a:off x="76200" y="1250950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2" name="Text Box 6"/>
          <p:cNvSpPr txBox="1">
            <a:spLocks noChangeArrowheads="1"/>
          </p:cNvSpPr>
          <p:nvPr/>
        </p:nvSpPr>
        <p:spPr bwMode="auto">
          <a:xfrm>
            <a:off x="76200" y="2546350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0123" name="Text Box 7"/>
          <p:cNvSpPr txBox="1">
            <a:spLocks noChangeArrowheads="1"/>
          </p:cNvSpPr>
          <p:nvPr/>
        </p:nvSpPr>
        <p:spPr bwMode="auto">
          <a:xfrm>
            <a:off x="76200" y="4257675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4" name="Line 8"/>
          <p:cNvSpPr>
            <a:spLocks noChangeShapeType="1"/>
          </p:cNvSpPr>
          <p:nvPr/>
        </p:nvSpPr>
        <p:spPr bwMode="auto">
          <a:xfrm flipH="1">
            <a:off x="4865358" y="1523682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5" name="Line 9"/>
          <p:cNvSpPr>
            <a:spLocks noChangeShapeType="1"/>
          </p:cNvSpPr>
          <p:nvPr/>
        </p:nvSpPr>
        <p:spPr bwMode="auto">
          <a:xfrm>
            <a:off x="5703558" y="1523682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6" name="Line 10"/>
          <p:cNvSpPr>
            <a:spLocks noChangeShapeType="1"/>
          </p:cNvSpPr>
          <p:nvPr/>
        </p:nvSpPr>
        <p:spPr bwMode="auto">
          <a:xfrm>
            <a:off x="5703558" y="1523682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7" name="Line 11"/>
          <p:cNvSpPr>
            <a:spLocks noChangeShapeType="1"/>
          </p:cNvSpPr>
          <p:nvPr/>
        </p:nvSpPr>
        <p:spPr bwMode="auto">
          <a:xfrm flipH="1">
            <a:off x="2884158" y="2819082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8" name="Line 12"/>
          <p:cNvSpPr>
            <a:spLocks noChangeShapeType="1"/>
          </p:cNvSpPr>
          <p:nvPr/>
        </p:nvSpPr>
        <p:spPr bwMode="auto">
          <a:xfrm flipH="1">
            <a:off x="3950958" y="2742882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9" name="Line 13"/>
          <p:cNvSpPr>
            <a:spLocks noChangeShapeType="1"/>
          </p:cNvSpPr>
          <p:nvPr/>
        </p:nvSpPr>
        <p:spPr bwMode="auto">
          <a:xfrm>
            <a:off x="4789158" y="2742882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0" name="Line 14"/>
          <p:cNvSpPr>
            <a:spLocks noChangeShapeType="1"/>
          </p:cNvSpPr>
          <p:nvPr/>
        </p:nvSpPr>
        <p:spPr bwMode="auto">
          <a:xfrm>
            <a:off x="5932158" y="2819082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1" name="Line 15"/>
          <p:cNvSpPr>
            <a:spLocks noChangeShapeType="1"/>
          </p:cNvSpPr>
          <p:nvPr/>
        </p:nvSpPr>
        <p:spPr bwMode="auto">
          <a:xfrm>
            <a:off x="5932158" y="2819082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2" name="Line 16"/>
          <p:cNvSpPr>
            <a:spLocks noChangeShapeType="1"/>
          </p:cNvSpPr>
          <p:nvPr/>
        </p:nvSpPr>
        <p:spPr bwMode="auto">
          <a:xfrm>
            <a:off x="5932158" y="2819082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3" name="Oval 17"/>
          <p:cNvSpPr>
            <a:spLocks noChangeArrowheads="1"/>
          </p:cNvSpPr>
          <p:nvPr/>
        </p:nvSpPr>
        <p:spPr bwMode="auto">
          <a:xfrm>
            <a:off x="5551158" y="12950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4" name="Oval 18"/>
          <p:cNvSpPr>
            <a:spLocks noChangeArrowheads="1"/>
          </p:cNvSpPr>
          <p:nvPr/>
        </p:nvSpPr>
        <p:spPr bwMode="auto">
          <a:xfrm>
            <a:off x="4636758" y="2590482"/>
            <a:ext cx="381000" cy="381000"/>
          </a:xfrm>
          <a:prstGeom prst="ellipse">
            <a:avLst/>
          </a:prstGeom>
          <a:solidFill>
            <a:srgbClr val="797B7D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5" name="Oval 19"/>
          <p:cNvSpPr>
            <a:spLocks noChangeArrowheads="1"/>
          </p:cNvSpPr>
          <p:nvPr/>
        </p:nvSpPr>
        <p:spPr bwMode="auto">
          <a:xfrm>
            <a:off x="5703558" y="2590482"/>
            <a:ext cx="381000" cy="381000"/>
          </a:xfrm>
          <a:prstGeom prst="ellipse">
            <a:avLst/>
          </a:prstGeom>
          <a:solidFill>
            <a:srgbClr val="797B7D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6" name="Oval 20"/>
          <p:cNvSpPr>
            <a:spLocks noChangeArrowheads="1"/>
          </p:cNvSpPr>
          <p:nvPr/>
        </p:nvSpPr>
        <p:spPr bwMode="auto">
          <a:xfrm>
            <a:off x="7608558" y="25904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7" name="Oval 21"/>
          <p:cNvSpPr>
            <a:spLocks noChangeArrowheads="1"/>
          </p:cNvSpPr>
          <p:nvPr/>
        </p:nvSpPr>
        <p:spPr bwMode="auto">
          <a:xfrm>
            <a:off x="26555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8" name="Oval 22"/>
          <p:cNvSpPr>
            <a:spLocks noChangeArrowheads="1"/>
          </p:cNvSpPr>
          <p:nvPr/>
        </p:nvSpPr>
        <p:spPr bwMode="auto">
          <a:xfrm>
            <a:off x="37223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9" name="Oval 23"/>
          <p:cNvSpPr>
            <a:spLocks noChangeArrowheads="1"/>
          </p:cNvSpPr>
          <p:nvPr/>
        </p:nvSpPr>
        <p:spPr bwMode="auto">
          <a:xfrm>
            <a:off x="4789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0" name="Oval 24"/>
          <p:cNvSpPr>
            <a:spLocks noChangeArrowheads="1"/>
          </p:cNvSpPr>
          <p:nvPr/>
        </p:nvSpPr>
        <p:spPr bwMode="auto">
          <a:xfrm>
            <a:off x="6389358" y="4190682"/>
            <a:ext cx="381000" cy="3810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1" name="Oval 25"/>
          <p:cNvSpPr>
            <a:spLocks noChangeArrowheads="1"/>
          </p:cNvSpPr>
          <p:nvPr/>
        </p:nvSpPr>
        <p:spPr bwMode="auto">
          <a:xfrm>
            <a:off x="7456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2" name="Oval 26"/>
          <p:cNvSpPr>
            <a:spLocks noChangeArrowheads="1"/>
          </p:cNvSpPr>
          <p:nvPr/>
        </p:nvSpPr>
        <p:spPr bwMode="auto">
          <a:xfrm>
            <a:off x="85229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4" name="Text Box 28"/>
          <p:cNvSpPr txBox="1">
            <a:spLocks noChangeArrowheads="1"/>
          </p:cNvSpPr>
          <p:nvPr/>
        </p:nvSpPr>
        <p:spPr bwMode="auto">
          <a:xfrm>
            <a:off x="2563483" y="4689157"/>
            <a:ext cx="63794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5              10                6                   	    </a:t>
            </a:r>
            <a:r>
              <a:rPr lang="en-US" sz="1800" dirty="0">
                <a:solidFill>
                  <a:srgbClr val="0000FF"/>
                </a:solidFill>
                <a:ea typeface="ＭＳ Ｐゴシック" charset="0"/>
                <a:cs typeface="+mn-cs"/>
              </a:rPr>
              <a:t>2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                8             7</a:t>
            </a:r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761798" y="3320221"/>
            <a:ext cx="2152352" cy="707886"/>
          </a:xfrm>
          <a:prstGeom prst="rect">
            <a:avLst/>
          </a:prstGeom>
          <a:noFill/>
          <a:ln w="38100">
            <a:solidFill>
              <a:srgbClr val="0066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Min-Value loops</a:t>
            </a:r>
          </a:p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over these nodes</a:t>
            </a:r>
          </a:p>
        </p:txBody>
      </p:sp>
      <p:sp>
        <p:nvSpPr>
          <p:cNvPr id="35" name="Frame 34"/>
          <p:cNvSpPr/>
          <p:nvPr/>
        </p:nvSpPr>
        <p:spPr>
          <a:xfrm>
            <a:off x="6214332" y="4028107"/>
            <a:ext cx="2878866" cy="718608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6" name="Bent-Up Arrow 35"/>
          <p:cNvSpPr/>
          <p:nvPr/>
        </p:nvSpPr>
        <p:spPr>
          <a:xfrm rot="10800000" flipH="1">
            <a:off x="2957146" y="3680973"/>
            <a:ext cx="3646852" cy="347134"/>
          </a:xfrm>
          <a:prstGeom prst="bent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3" name="Text Box 39"/>
          <p:cNvSpPr txBox="1">
            <a:spLocks noChangeArrowheads="1"/>
          </p:cNvSpPr>
          <p:nvPr/>
        </p:nvSpPr>
        <p:spPr bwMode="auto">
          <a:xfrm>
            <a:off x="1154313" y="740941"/>
            <a:ext cx="1695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66FF"/>
                </a:solidFill>
                <a:latin typeface="Tahoma" charset="0"/>
                <a:ea typeface="ＭＳ Ｐゴシック" charset="0"/>
                <a:cs typeface="+mn-cs"/>
              </a:rPr>
              <a:t>In Min-Value: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2992338" y="2306847"/>
            <a:ext cx="882420" cy="808885"/>
          </a:xfrm>
          <a:prstGeom prst="borderCallout1">
            <a:avLst>
              <a:gd name="adj1" fmla="val 29370"/>
              <a:gd name="adj2" fmla="val 102354"/>
              <a:gd name="adj3" fmla="val 152139"/>
              <a:gd name="adj4" fmla="val 361166"/>
            </a:avLst>
          </a:prstGeom>
          <a:solidFill>
            <a:schemeClr val="bg1"/>
          </a:solidFill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hangingPunct="1">
              <a:buFont typeface="Symbol" charset="0"/>
              <a:buChar char="a"/>
            </a:pPr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sym typeface="Symbol" charset="2"/>
              </a:rPr>
              <a:t>= 5</a:t>
            </a:r>
          </a:p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sym typeface="Symbol" charset="2"/>
              </a:rPr>
              <a:t> = +</a:t>
            </a:r>
          </a:p>
          <a:p>
            <a:pPr eaLnBrk="1" hangingPunct="1"/>
            <a:r>
              <a:rPr kumimoji="1" lang="en-US" sz="1800" b="1" i="1" dirty="0">
                <a:solidFill>
                  <a:srgbClr val="0000FF"/>
                </a:solidFill>
                <a:latin typeface="Helvetica" charset="0"/>
                <a:sym typeface="Symbol" charset="2"/>
              </a:rPr>
              <a:t>v = 2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93" y="1137815"/>
            <a:ext cx="4193337" cy="1408535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6505843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7F3C09-CF5A-E543-ACF5-BBB125D3E04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90119" name="Rectangle 3"/>
          <p:cNvSpPr>
            <a:spLocks noGrp="1" noChangeArrowheads="1"/>
          </p:cNvSpPr>
          <p:nvPr>
            <p:ph type="title"/>
          </p:nvPr>
        </p:nvSpPr>
        <p:spPr>
          <a:xfrm>
            <a:off x="1594840" y="23389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0120" name="Text Box 4"/>
          <p:cNvSpPr txBox="1">
            <a:spLocks noChangeArrowheads="1"/>
          </p:cNvSpPr>
          <p:nvPr/>
        </p:nvSpPr>
        <p:spPr bwMode="auto">
          <a:xfrm>
            <a:off x="6541758" y="2457132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0121" name="Text Box 5"/>
          <p:cNvSpPr txBox="1">
            <a:spLocks noChangeArrowheads="1"/>
          </p:cNvSpPr>
          <p:nvPr/>
        </p:nvSpPr>
        <p:spPr bwMode="auto">
          <a:xfrm>
            <a:off x="76200" y="1250950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2" name="Text Box 6"/>
          <p:cNvSpPr txBox="1">
            <a:spLocks noChangeArrowheads="1"/>
          </p:cNvSpPr>
          <p:nvPr/>
        </p:nvSpPr>
        <p:spPr bwMode="auto">
          <a:xfrm>
            <a:off x="76200" y="2546350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0123" name="Text Box 7"/>
          <p:cNvSpPr txBox="1">
            <a:spLocks noChangeArrowheads="1"/>
          </p:cNvSpPr>
          <p:nvPr/>
        </p:nvSpPr>
        <p:spPr bwMode="auto">
          <a:xfrm>
            <a:off x="76200" y="4257675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4" name="Line 8"/>
          <p:cNvSpPr>
            <a:spLocks noChangeShapeType="1"/>
          </p:cNvSpPr>
          <p:nvPr/>
        </p:nvSpPr>
        <p:spPr bwMode="auto">
          <a:xfrm flipH="1">
            <a:off x="4865358" y="1523682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5" name="Line 9"/>
          <p:cNvSpPr>
            <a:spLocks noChangeShapeType="1"/>
          </p:cNvSpPr>
          <p:nvPr/>
        </p:nvSpPr>
        <p:spPr bwMode="auto">
          <a:xfrm>
            <a:off x="5703558" y="1523682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6" name="Line 10"/>
          <p:cNvSpPr>
            <a:spLocks noChangeShapeType="1"/>
          </p:cNvSpPr>
          <p:nvPr/>
        </p:nvSpPr>
        <p:spPr bwMode="auto">
          <a:xfrm>
            <a:off x="5703558" y="1523682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7" name="Line 11"/>
          <p:cNvSpPr>
            <a:spLocks noChangeShapeType="1"/>
          </p:cNvSpPr>
          <p:nvPr/>
        </p:nvSpPr>
        <p:spPr bwMode="auto">
          <a:xfrm flipH="1">
            <a:off x="2884158" y="2819082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8" name="Line 12"/>
          <p:cNvSpPr>
            <a:spLocks noChangeShapeType="1"/>
          </p:cNvSpPr>
          <p:nvPr/>
        </p:nvSpPr>
        <p:spPr bwMode="auto">
          <a:xfrm flipH="1">
            <a:off x="3950958" y="2742882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9" name="Line 13"/>
          <p:cNvSpPr>
            <a:spLocks noChangeShapeType="1"/>
          </p:cNvSpPr>
          <p:nvPr/>
        </p:nvSpPr>
        <p:spPr bwMode="auto">
          <a:xfrm>
            <a:off x="4789158" y="2742882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0" name="Line 14"/>
          <p:cNvSpPr>
            <a:spLocks noChangeShapeType="1"/>
          </p:cNvSpPr>
          <p:nvPr/>
        </p:nvSpPr>
        <p:spPr bwMode="auto">
          <a:xfrm>
            <a:off x="5932158" y="2819082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1" name="Line 15"/>
          <p:cNvSpPr>
            <a:spLocks noChangeShapeType="1"/>
          </p:cNvSpPr>
          <p:nvPr/>
        </p:nvSpPr>
        <p:spPr bwMode="auto">
          <a:xfrm>
            <a:off x="5932158" y="2819082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2" name="Line 16"/>
          <p:cNvSpPr>
            <a:spLocks noChangeShapeType="1"/>
          </p:cNvSpPr>
          <p:nvPr/>
        </p:nvSpPr>
        <p:spPr bwMode="auto">
          <a:xfrm>
            <a:off x="5932158" y="2819082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3" name="Oval 17"/>
          <p:cNvSpPr>
            <a:spLocks noChangeArrowheads="1"/>
          </p:cNvSpPr>
          <p:nvPr/>
        </p:nvSpPr>
        <p:spPr bwMode="auto">
          <a:xfrm>
            <a:off x="5551158" y="12950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4" name="Oval 18"/>
          <p:cNvSpPr>
            <a:spLocks noChangeArrowheads="1"/>
          </p:cNvSpPr>
          <p:nvPr/>
        </p:nvSpPr>
        <p:spPr bwMode="auto">
          <a:xfrm>
            <a:off x="4636758" y="2590482"/>
            <a:ext cx="381000" cy="381000"/>
          </a:xfrm>
          <a:prstGeom prst="ellipse">
            <a:avLst/>
          </a:prstGeom>
          <a:solidFill>
            <a:srgbClr val="797B7D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5" name="Oval 19"/>
          <p:cNvSpPr>
            <a:spLocks noChangeArrowheads="1"/>
          </p:cNvSpPr>
          <p:nvPr/>
        </p:nvSpPr>
        <p:spPr bwMode="auto">
          <a:xfrm>
            <a:off x="5703558" y="2590482"/>
            <a:ext cx="381000" cy="381000"/>
          </a:xfrm>
          <a:prstGeom prst="ellipse">
            <a:avLst/>
          </a:prstGeom>
          <a:solidFill>
            <a:srgbClr val="797B7D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6" name="Oval 20"/>
          <p:cNvSpPr>
            <a:spLocks noChangeArrowheads="1"/>
          </p:cNvSpPr>
          <p:nvPr/>
        </p:nvSpPr>
        <p:spPr bwMode="auto">
          <a:xfrm>
            <a:off x="7608558" y="25904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7" name="Oval 21"/>
          <p:cNvSpPr>
            <a:spLocks noChangeArrowheads="1"/>
          </p:cNvSpPr>
          <p:nvPr/>
        </p:nvSpPr>
        <p:spPr bwMode="auto">
          <a:xfrm>
            <a:off x="26555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8" name="Oval 22"/>
          <p:cNvSpPr>
            <a:spLocks noChangeArrowheads="1"/>
          </p:cNvSpPr>
          <p:nvPr/>
        </p:nvSpPr>
        <p:spPr bwMode="auto">
          <a:xfrm>
            <a:off x="37223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9" name="Oval 23"/>
          <p:cNvSpPr>
            <a:spLocks noChangeArrowheads="1"/>
          </p:cNvSpPr>
          <p:nvPr/>
        </p:nvSpPr>
        <p:spPr bwMode="auto">
          <a:xfrm>
            <a:off x="4789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0" name="Oval 24"/>
          <p:cNvSpPr>
            <a:spLocks noChangeArrowheads="1"/>
          </p:cNvSpPr>
          <p:nvPr/>
        </p:nvSpPr>
        <p:spPr bwMode="auto">
          <a:xfrm>
            <a:off x="6389358" y="4190682"/>
            <a:ext cx="381000" cy="3810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1" name="Oval 25"/>
          <p:cNvSpPr>
            <a:spLocks noChangeArrowheads="1"/>
          </p:cNvSpPr>
          <p:nvPr/>
        </p:nvSpPr>
        <p:spPr bwMode="auto">
          <a:xfrm>
            <a:off x="7456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2" name="Oval 26"/>
          <p:cNvSpPr>
            <a:spLocks noChangeArrowheads="1"/>
          </p:cNvSpPr>
          <p:nvPr/>
        </p:nvSpPr>
        <p:spPr bwMode="auto">
          <a:xfrm>
            <a:off x="85229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4" name="Text Box 28"/>
          <p:cNvSpPr txBox="1">
            <a:spLocks noChangeArrowheads="1"/>
          </p:cNvSpPr>
          <p:nvPr/>
        </p:nvSpPr>
        <p:spPr bwMode="auto">
          <a:xfrm>
            <a:off x="2563483" y="4689157"/>
            <a:ext cx="63794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5              10                6                   	    </a:t>
            </a:r>
            <a:r>
              <a:rPr lang="en-US" sz="1800" dirty="0">
                <a:solidFill>
                  <a:srgbClr val="0000FF"/>
                </a:solidFill>
                <a:ea typeface="ＭＳ Ｐゴシック" charset="0"/>
                <a:cs typeface="+mn-cs"/>
              </a:rPr>
              <a:t>2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                8             7</a:t>
            </a:r>
          </a:p>
        </p:txBody>
      </p:sp>
      <p:sp>
        <p:nvSpPr>
          <p:cNvPr id="34" name="Text Box 42"/>
          <p:cNvSpPr txBox="1">
            <a:spLocks noChangeArrowheads="1"/>
          </p:cNvSpPr>
          <p:nvPr/>
        </p:nvSpPr>
        <p:spPr bwMode="auto">
          <a:xfrm>
            <a:off x="761798" y="3320221"/>
            <a:ext cx="2152352" cy="707886"/>
          </a:xfrm>
          <a:prstGeom prst="rect">
            <a:avLst/>
          </a:prstGeom>
          <a:noFill/>
          <a:ln w="38100">
            <a:solidFill>
              <a:srgbClr val="0066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Min-Value loops</a:t>
            </a:r>
          </a:p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over these nodes</a:t>
            </a:r>
          </a:p>
        </p:txBody>
      </p:sp>
      <p:sp>
        <p:nvSpPr>
          <p:cNvPr id="35" name="Frame 34"/>
          <p:cNvSpPr/>
          <p:nvPr/>
        </p:nvSpPr>
        <p:spPr>
          <a:xfrm>
            <a:off x="6214332" y="4028107"/>
            <a:ext cx="2878866" cy="718608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6" name="Bent-Up Arrow 35"/>
          <p:cNvSpPr/>
          <p:nvPr/>
        </p:nvSpPr>
        <p:spPr>
          <a:xfrm rot="10800000" flipH="1">
            <a:off x="2957146" y="3680973"/>
            <a:ext cx="3646852" cy="347134"/>
          </a:xfrm>
          <a:prstGeom prst="bent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3" name="Text Box 39"/>
          <p:cNvSpPr txBox="1">
            <a:spLocks noChangeArrowheads="1"/>
          </p:cNvSpPr>
          <p:nvPr/>
        </p:nvSpPr>
        <p:spPr bwMode="auto">
          <a:xfrm>
            <a:off x="1154313" y="740941"/>
            <a:ext cx="1695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66FF"/>
                </a:solidFill>
                <a:latin typeface="Tahoma" charset="0"/>
                <a:ea typeface="ＭＳ Ｐゴシック" charset="0"/>
                <a:cs typeface="+mn-cs"/>
              </a:rPr>
              <a:t>In Min-Value:</a:t>
            </a:r>
          </a:p>
        </p:txBody>
      </p:sp>
      <p:sp>
        <p:nvSpPr>
          <p:cNvPr id="37" name="Text Box 39"/>
          <p:cNvSpPr txBox="1">
            <a:spLocks noChangeArrowheads="1"/>
          </p:cNvSpPr>
          <p:nvPr/>
        </p:nvSpPr>
        <p:spPr bwMode="auto">
          <a:xfrm>
            <a:off x="6782199" y="4838038"/>
            <a:ext cx="1001337" cy="830997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1" lang="en-US" sz="1600" b="1" i="1" dirty="0">
                <a:solidFill>
                  <a:srgbClr val="3366FF"/>
                </a:solidFill>
                <a:latin typeface="Helvetica" charset="0"/>
                <a:ea typeface="ＭＳ Ｐゴシック" charset="0"/>
                <a:cs typeface="+mn-cs"/>
                <a:sym typeface="Symbol" charset="2"/>
              </a:rPr>
              <a:t>v &lt;= </a:t>
            </a:r>
          </a:p>
          <a:p>
            <a:pPr eaLnBrk="1" hangingPunct="1"/>
            <a:r>
              <a:rPr lang="en-US" sz="1600" dirty="0">
                <a:solidFill>
                  <a:srgbClr val="0066FF"/>
                </a:solidFill>
                <a:latin typeface="Tahoma" charset="0"/>
                <a:ea typeface="ＭＳ Ｐゴシック" charset="0"/>
                <a:cs typeface="+mn-cs"/>
              </a:rPr>
              <a:t>En</a:t>
            </a:r>
            <a:r>
              <a:rPr lang="en-US" sz="1600" dirty="0">
                <a:solidFill>
                  <a:srgbClr val="3366FF"/>
                </a:solidFill>
                <a:latin typeface="Tahoma" charset="0"/>
                <a:ea typeface="ＭＳ Ｐゴシック" charset="0"/>
                <a:cs typeface="+mn-cs"/>
              </a:rPr>
              <a:t>d</a:t>
            </a:r>
            <a:r>
              <a:rPr lang="en-US" sz="1600" dirty="0">
                <a:solidFill>
                  <a:srgbClr val="0066FF"/>
                </a:solidFill>
                <a:latin typeface="Tahoma" charset="0"/>
                <a:ea typeface="ＭＳ Ｐゴシック" charset="0"/>
                <a:cs typeface="+mn-cs"/>
              </a:rPr>
              <a:t> loop</a:t>
            </a:r>
          </a:p>
          <a:p>
            <a:pPr eaLnBrk="1" hangingPunct="1"/>
            <a:r>
              <a:rPr lang="en-US" sz="1600" dirty="0">
                <a:solidFill>
                  <a:srgbClr val="0066FF"/>
                </a:solidFill>
                <a:latin typeface="Tahoma" charset="0"/>
                <a:ea typeface="ＭＳ Ｐゴシック" charset="0"/>
                <a:cs typeface="+mn-cs"/>
              </a:rPr>
              <a:t>Return 2</a:t>
            </a:r>
          </a:p>
        </p:txBody>
      </p:sp>
      <p:sp>
        <p:nvSpPr>
          <p:cNvPr id="38" name="Multiply 37"/>
          <p:cNvSpPr/>
          <p:nvPr/>
        </p:nvSpPr>
        <p:spPr>
          <a:xfrm>
            <a:off x="7459133" y="4197122"/>
            <a:ext cx="381000" cy="381000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9" name="Multiply 38"/>
          <p:cNvSpPr/>
          <p:nvPr/>
        </p:nvSpPr>
        <p:spPr>
          <a:xfrm>
            <a:off x="8522958" y="4197122"/>
            <a:ext cx="381000" cy="381000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93" y="1137815"/>
            <a:ext cx="4193337" cy="1408535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41" name="Line Callout 1 40"/>
          <p:cNvSpPr/>
          <p:nvPr/>
        </p:nvSpPr>
        <p:spPr>
          <a:xfrm>
            <a:off x="2992338" y="2306847"/>
            <a:ext cx="882420" cy="808885"/>
          </a:xfrm>
          <a:prstGeom prst="borderCallout1">
            <a:avLst>
              <a:gd name="adj1" fmla="val 29370"/>
              <a:gd name="adj2" fmla="val 102354"/>
              <a:gd name="adj3" fmla="val 152139"/>
              <a:gd name="adj4" fmla="val 361166"/>
            </a:avLst>
          </a:prstGeom>
          <a:solidFill>
            <a:schemeClr val="bg1"/>
          </a:solidFill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eaLnBrk="1" hangingPunct="1">
              <a:buFont typeface="Symbol" charset="0"/>
              <a:buChar char="a"/>
            </a:pPr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sym typeface="Symbol" charset="2"/>
              </a:rPr>
              <a:t>= 5</a:t>
            </a:r>
          </a:p>
          <a:p>
            <a:pPr eaLnBrk="1" hangingPunct="1"/>
            <a:r>
              <a:rPr kumimoji="1" lang="en-US" sz="1800" b="1" i="1" dirty="0">
                <a:solidFill>
                  <a:srgbClr val="434342"/>
                </a:solidFill>
                <a:latin typeface="Helvetica" charset="0"/>
                <a:sym typeface="Symbol" charset="2"/>
              </a:rPr>
              <a:t> = +</a:t>
            </a:r>
          </a:p>
          <a:p>
            <a:pPr eaLnBrk="1" hangingPunct="1"/>
            <a:r>
              <a:rPr kumimoji="1" lang="en-US" sz="1800" b="1" i="1" dirty="0">
                <a:solidFill>
                  <a:srgbClr val="0000FF"/>
                </a:solidFill>
                <a:latin typeface="Helvetica" charset="0"/>
                <a:sym typeface="Symbol" charset="2"/>
              </a:rPr>
              <a:t>v = 2</a:t>
            </a:r>
          </a:p>
        </p:txBody>
      </p:sp>
    </p:spTree>
    <p:extLst>
      <p:ext uri="{BB962C8B-B14F-4D97-AF65-F5344CB8AC3E}">
        <p14:creationId xmlns:p14="http://schemas.microsoft.com/office/powerpoint/2010/main" val="3091478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B7F3C09-CF5A-E543-ACF5-BBB125D3E04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90119" name="Rectangle 3"/>
          <p:cNvSpPr>
            <a:spLocks noGrp="1" noChangeArrowheads="1"/>
          </p:cNvSpPr>
          <p:nvPr>
            <p:ph type="title"/>
          </p:nvPr>
        </p:nvSpPr>
        <p:spPr>
          <a:xfrm>
            <a:off x="1594840" y="23389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on the </a:t>
            </a:r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</a:t>
            </a:r>
          </a:p>
        </p:txBody>
      </p:sp>
      <p:sp>
        <p:nvSpPr>
          <p:cNvPr id="90120" name="Text Box 4"/>
          <p:cNvSpPr txBox="1">
            <a:spLocks noChangeArrowheads="1"/>
          </p:cNvSpPr>
          <p:nvPr/>
        </p:nvSpPr>
        <p:spPr bwMode="auto">
          <a:xfrm>
            <a:off x="6541758" y="2457132"/>
            <a:ext cx="590550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solidFill>
                  <a:srgbClr val="000000"/>
                </a:solidFill>
                <a:ea typeface="ＭＳ Ｐゴシック" charset="0"/>
                <a:cs typeface="+mn-cs"/>
              </a:rPr>
              <a:t>…</a:t>
            </a:r>
          </a:p>
        </p:txBody>
      </p:sp>
      <p:sp>
        <p:nvSpPr>
          <p:cNvPr id="90121" name="Text Box 5"/>
          <p:cNvSpPr txBox="1">
            <a:spLocks noChangeArrowheads="1"/>
          </p:cNvSpPr>
          <p:nvPr/>
        </p:nvSpPr>
        <p:spPr bwMode="auto">
          <a:xfrm>
            <a:off x="76200" y="1250950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2" name="Text Box 6"/>
          <p:cNvSpPr txBox="1">
            <a:spLocks noChangeArrowheads="1"/>
          </p:cNvSpPr>
          <p:nvPr/>
        </p:nvSpPr>
        <p:spPr bwMode="auto">
          <a:xfrm>
            <a:off x="76200" y="2546350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MIN</a:t>
            </a:r>
          </a:p>
        </p:txBody>
      </p:sp>
      <p:sp>
        <p:nvSpPr>
          <p:cNvPr id="90123" name="Text Box 7"/>
          <p:cNvSpPr txBox="1">
            <a:spLocks noChangeArrowheads="1"/>
          </p:cNvSpPr>
          <p:nvPr/>
        </p:nvSpPr>
        <p:spPr bwMode="auto">
          <a:xfrm>
            <a:off x="76200" y="4257675"/>
            <a:ext cx="89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>
                <a:solidFill>
                  <a:srgbClr val="000000"/>
                </a:solidFill>
                <a:ea typeface="ＭＳ Ｐゴシック" charset="0"/>
                <a:cs typeface="+mn-cs"/>
              </a:rPr>
              <a:t>MAX</a:t>
            </a:r>
          </a:p>
        </p:txBody>
      </p:sp>
      <p:sp>
        <p:nvSpPr>
          <p:cNvPr id="90124" name="Line 8"/>
          <p:cNvSpPr>
            <a:spLocks noChangeShapeType="1"/>
          </p:cNvSpPr>
          <p:nvPr/>
        </p:nvSpPr>
        <p:spPr bwMode="auto">
          <a:xfrm flipH="1">
            <a:off x="4865358" y="1523682"/>
            <a:ext cx="8382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5" name="Line 9"/>
          <p:cNvSpPr>
            <a:spLocks noChangeShapeType="1"/>
          </p:cNvSpPr>
          <p:nvPr/>
        </p:nvSpPr>
        <p:spPr bwMode="auto">
          <a:xfrm>
            <a:off x="5703558" y="1523682"/>
            <a:ext cx="2286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6" name="Line 10"/>
          <p:cNvSpPr>
            <a:spLocks noChangeShapeType="1"/>
          </p:cNvSpPr>
          <p:nvPr/>
        </p:nvSpPr>
        <p:spPr bwMode="auto">
          <a:xfrm>
            <a:off x="5703558" y="1523682"/>
            <a:ext cx="20574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7" name="Line 11"/>
          <p:cNvSpPr>
            <a:spLocks noChangeShapeType="1"/>
          </p:cNvSpPr>
          <p:nvPr/>
        </p:nvSpPr>
        <p:spPr bwMode="auto">
          <a:xfrm flipH="1">
            <a:off x="2884158" y="2819082"/>
            <a:ext cx="1905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8" name="Line 12"/>
          <p:cNvSpPr>
            <a:spLocks noChangeShapeType="1"/>
          </p:cNvSpPr>
          <p:nvPr/>
        </p:nvSpPr>
        <p:spPr bwMode="auto">
          <a:xfrm flipH="1">
            <a:off x="3950958" y="2742882"/>
            <a:ext cx="8382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29" name="Line 13"/>
          <p:cNvSpPr>
            <a:spLocks noChangeShapeType="1"/>
          </p:cNvSpPr>
          <p:nvPr/>
        </p:nvSpPr>
        <p:spPr bwMode="auto">
          <a:xfrm>
            <a:off x="4789158" y="2742882"/>
            <a:ext cx="2286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0" name="Line 14"/>
          <p:cNvSpPr>
            <a:spLocks noChangeShapeType="1"/>
          </p:cNvSpPr>
          <p:nvPr/>
        </p:nvSpPr>
        <p:spPr bwMode="auto">
          <a:xfrm>
            <a:off x="5932158" y="2819082"/>
            <a:ext cx="609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1" name="Line 15"/>
          <p:cNvSpPr>
            <a:spLocks noChangeShapeType="1"/>
          </p:cNvSpPr>
          <p:nvPr/>
        </p:nvSpPr>
        <p:spPr bwMode="auto">
          <a:xfrm>
            <a:off x="5932158" y="2819082"/>
            <a:ext cx="1676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2" name="Line 16"/>
          <p:cNvSpPr>
            <a:spLocks noChangeShapeType="1"/>
          </p:cNvSpPr>
          <p:nvPr/>
        </p:nvSpPr>
        <p:spPr bwMode="auto">
          <a:xfrm>
            <a:off x="5932158" y="2819082"/>
            <a:ext cx="2819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3" name="Oval 17"/>
          <p:cNvSpPr>
            <a:spLocks noChangeArrowheads="1"/>
          </p:cNvSpPr>
          <p:nvPr/>
        </p:nvSpPr>
        <p:spPr bwMode="auto">
          <a:xfrm>
            <a:off x="5551158" y="12950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4" name="Oval 18"/>
          <p:cNvSpPr>
            <a:spLocks noChangeArrowheads="1"/>
          </p:cNvSpPr>
          <p:nvPr/>
        </p:nvSpPr>
        <p:spPr bwMode="auto">
          <a:xfrm>
            <a:off x="4636758" y="2590482"/>
            <a:ext cx="381000" cy="381000"/>
          </a:xfrm>
          <a:prstGeom prst="ellipse">
            <a:avLst/>
          </a:prstGeom>
          <a:solidFill>
            <a:srgbClr val="797B7D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5" name="Oval 19"/>
          <p:cNvSpPr>
            <a:spLocks noChangeArrowheads="1"/>
          </p:cNvSpPr>
          <p:nvPr/>
        </p:nvSpPr>
        <p:spPr bwMode="auto">
          <a:xfrm>
            <a:off x="5703558" y="2590482"/>
            <a:ext cx="381000" cy="381000"/>
          </a:xfrm>
          <a:prstGeom prst="ellipse">
            <a:avLst/>
          </a:prstGeom>
          <a:solidFill>
            <a:srgbClr val="797B7D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6" name="Oval 20"/>
          <p:cNvSpPr>
            <a:spLocks noChangeArrowheads="1"/>
          </p:cNvSpPr>
          <p:nvPr/>
        </p:nvSpPr>
        <p:spPr bwMode="auto">
          <a:xfrm>
            <a:off x="7608558" y="25904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7" name="Oval 21"/>
          <p:cNvSpPr>
            <a:spLocks noChangeArrowheads="1"/>
          </p:cNvSpPr>
          <p:nvPr/>
        </p:nvSpPr>
        <p:spPr bwMode="auto">
          <a:xfrm>
            <a:off x="26555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8" name="Oval 22"/>
          <p:cNvSpPr>
            <a:spLocks noChangeArrowheads="1"/>
          </p:cNvSpPr>
          <p:nvPr/>
        </p:nvSpPr>
        <p:spPr bwMode="auto">
          <a:xfrm>
            <a:off x="37223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39" name="Oval 23"/>
          <p:cNvSpPr>
            <a:spLocks noChangeArrowheads="1"/>
          </p:cNvSpPr>
          <p:nvPr/>
        </p:nvSpPr>
        <p:spPr bwMode="auto">
          <a:xfrm>
            <a:off x="4789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0" name="Oval 24"/>
          <p:cNvSpPr>
            <a:spLocks noChangeArrowheads="1"/>
          </p:cNvSpPr>
          <p:nvPr/>
        </p:nvSpPr>
        <p:spPr bwMode="auto">
          <a:xfrm>
            <a:off x="6389358" y="4190682"/>
            <a:ext cx="381000" cy="3810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1" name="Oval 25"/>
          <p:cNvSpPr>
            <a:spLocks noChangeArrowheads="1"/>
          </p:cNvSpPr>
          <p:nvPr/>
        </p:nvSpPr>
        <p:spPr bwMode="auto">
          <a:xfrm>
            <a:off x="74561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2" name="Oval 26"/>
          <p:cNvSpPr>
            <a:spLocks noChangeArrowheads="1"/>
          </p:cNvSpPr>
          <p:nvPr/>
        </p:nvSpPr>
        <p:spPr bwMode="auto">
          <a:xfrm>
            <a:off x="8522958" y="4190682"/>
            <a:ext cx="381000" cy="3810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sp>
        <p:nvSpPr>
          <p:cNvPr id="90144" name="Text Box 28"/>
          <p:cNvSpPr txBox="1">
            <a:spLocks noChangeArrowheads="1"/>
          </p:cNvSpPr>
          <p:nvPr/>
        </p:nvSpPr>
        <p:spPr bwMode="auto">
          <a:xfrm>
            <a:off x="2563483" y="4689157"/>
            <a:ext cx="63794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5              10                6                   	    </a:t>
            </a:r>
            <a:r>
              <a:rPr lang="en-US" sz="1800" dirty="0">
                <a:solidFill>
                  <a:srgbClr val="0000FF"/>
                </a:solidFill>
                <a:ea typeface="ＭＳ Ｐゴシック" charset="0"/>
                <a:cs typeface="+mn-cs"/>
              </a:rPr>
              <a:t>2</a:t>
            </a:r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</a:rPr>
              <a:t>                8             7</a:t>
            </a:r>
          </a:p>
        </p:txBody>
      </p:sp>
      <p:sp>
        <p:nvSpPr>
          <p:cNvPr id="37" name="Text Box 39"/>
          <p:cNvSpPr txBox="1">
            <a:spLocks noChangeArrowheads="1"/>
          </p:cNvSpPr>
          <p:nvPr/>
        </p:nvSpPr>
        <p:spPr bwMode="auto">
          <a:xfrm>
            <a:off x="6782199" y="4838038"/>
            <a:ext cx="1001337" cy="830997"/>
          </a:xfrm>
          <a:prstGeom prst="rect">
            <a:avLst/>
          </a:prstGeom>
          <a:noFill/>
          <a:ln w="9525">
            <a:solidFill>
              <a:srgbClr val="3366FF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1" lang="en-US" sz="1600" b="1" i="1" dirty="0">
                <a:solidFill>
                  <a:srgbClr val="3366FF"/>
                </a:solidFill>
                <a:latin typeface="Helvetica" charset="0"/>
                <a:ea typeface="ＭＳ Ｐゴシック" charset="0"/>
                <a:cs typeface="+mn-cs"/>
                <a:sym typeface="Symbol" charset="2"/>
              </a:rPr>
              <a:t> &lt;= </a:t>
            </a:r>
          </a:p>
          <a:p>
            <a:pPr eaLnBrk="1" hangingPunct="1"/>
            <a:r>
              <a:rPr lang="en-US" sz="1600" dirty="0">
                <a:solidFill>
                  <a:srgbClr val="0066FF"/>
                </a:solidFill>
                <a:latin typeface="Tahoma" charset="0"/>
                <a:ea typeface="ＭＳ Ｐゴシック" charset="0"/>
                <a:cs typeface="+mn-cs"/>
              </a:rPr>
              <a:t>En</a:t>
            </a:r>
            <a:r>
              <a:rPr lang="en-US" sz="1600" dirty="0">
                <a:solidFill>
                  <a:srgbClr val="3366FF"/>
                </a:solidFill>
                <a:latin typeface="Tahoma" charset="0"/>
                <a:ea typeface="ＭＳ Ｐゴシック" charset="0"/>
                <a:cs typeface="+mn-cs"/>
              </a:rPr>
              <a:t>d</a:t>
            </a:r>
            <a:r>
              <a:rPr lang="en-US" sz="1600" dirty="0">
                <a:solidFill>
                  <a:srgbClr val="0066FF"/>
                </a:solidFill>
                <a:latin typeface="Tahoma" charset="0"/>
                <a:ea typeface="ＭＳ Ｐゴシック" charset="0"/>
                <a:cs typeface="+mn-cs"/>
              </a:rPr>
              <a:t> loop</a:t>
            </a:r>
          </a:p>
          <a:p>
            <a:pPr eaLnBrk="1" hangingPunct="1"/>
            <a:r>
              <a:rPr lang="en-US" sz="1600" dirty="0">
                <a:solidFill>
                  <a:srgbClr val="0066FF"/>
                </a:solidFill>
                <a:latin typeface="Tahoma" charset="0"/>
                <a:ea typeface="ＭＳ Ｐゴシック" charset="0"/>
                <a:cs typeface="+mn-cs"/>
              </a:rPr>
              <a:t>Return 5</a:t>
            </a:r>
          </a:p>
        </p:txBody>
      </p:sp>
      <p:sp>
        <p:nvSpPr>
          <p:cNvPr id="38" name="Multiply 37"/>
          <p:cNvSpPr/>
          <p:nvPr/>
        </p:nvSpPr>
        <p:spPr>
          <a:xfrm>
            <a:off x="7459133" y="4197122"/>
            <a:ext cx="381000" cy="381000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9" name="Multiply 38"/>
          <p:cNvSpPr/>
          <p:nvPr/>
        </p:nvSpPr>
        <p:spPr>
          <a:xfrm>
            <a:off x="8522958" y="4197122"/>
            <a:ext cx="381000" cy="381000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40" name="Text Box 44"/>
          <p:cNvSpPr txBox="1">
            <a:spLocks noChangeArrowheads="1"/>
          </p:cNvSpPr>
          <p:nvPr/>
        </p:nvSpPr>
        <p:spPr bwMode="auto">
          <a:xfrm>
            <a:off x="6971895" y="1334042"/>
            <a:ext cx="2152352" cy="707886"/>
          </a:xfrm>
          <a:prstGeom prst="rect">
            <a:avLst/>
          </a:prstGeom>
          <a:noFill/>
          <a:ln w="38100">
            <a:solidFill>
              <a:srgbClr val="0066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Max-Value loops</a:t>
            </a:r>
          </a:p>
          <a:p>
            <a:pPr eaLnBrk="1" hangingPunct="1"/>
            <a:r>
              <a:rPr lang="en-US" sz="2000" dirty="0">
                <a:solidFill>
                  <a:srgbClr val="000000"/>
                </a:solidFill>
                <a:ea typeface="ＭＳ Ｐゴシック" charset="0"/>
                <a:cs typeface="+mn-cs"/>
              </a:rPr>
              <a:t>over these nodes</a:t>
            </a:r>
          </a:p>
        </p:txBody>
      </p:sp>
      <p:sp>
        <p:nvSpPr>
          <p:cNvPr id="41" name="Frame 40"/>
          <p:cNvSpPr/>
          <p:nvPr/>
        </p:nvSpPr>
        <p:spPr>
          <a:xfrm>
            <a:off x="4408288" y="2392905"/>
            <a:ext cx="3730625" cy="718608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2" name="Bent-Up Arrow 41"/>
          <p:cNvSpPr/>
          <p:nvPr/>
        </p:nvSpPr>
        <p:spPr>
          <a:xfrm rot="10800000">
            <a:off x="5943600" y="1761608"/>
            <a:ext cx="1028295" cy="598488"/>
          </a:xfrm>
          <a:prstGeom prst="bentUpArrow">
            <a:avLst>
              <a:gd name="adj1" fmla="val 15097"/>
              <a:gd name="adj2" fmla="val 25000"/>
              <a:gd name="adj3" fmla="val 2500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800">
              <a:solidFill>
                <a:srgbClr val="FFFFFF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931553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619830"/>
          </a:xfrm>
        </p:spPr>
        <p:txBody>
          <a:bodyPr>
            <a:normAutofit fontScale="90000"/>
          </a:bodyPr>
          <a:lstStyle/>
          <a:p>
            <a:r>
              <a:rPr lang="en-US" i="1" dirty="0">
                <a:sym typeface="Symbol" charset="2"/>
              </a:rPr>
              <a:t>-</a:t>
            </a:r>
            <a:r>
              <a:rPr lang="en-US" dirty="0"/>
              <a:t> algorithm DEMO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E31AB-598E-8442-AB54-6D4D86C0F604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07679" y="5102854"/>
            <a:ext cx="7205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ＭＳ Ｐゴシック" charset="0"/>
                <a:cs typeface="+mn-cs"/>
                <a:hlinkClick r:id="rId2"/>
              </a:rPr>
              <a:t>http://www.ocf.berkeley.edu/~yosenl/extras/alphabeta/alphabeta.html</a:t>
            </a:r>
            <a:endParaRPr lang="en-US" sz="1800" dirty="0">
              <a:solidFill>
                <a:srgbClr val="000000"/>
              </a:solidFill>
              <a:ea typeface="ＭＳ Ｐゴシック" charset="0"/>
              <a:cs typeface="+mn-cs"/>
            </a:endParaRPr>
          </a:p>
          <a:p>
            <a:pPr eaLnBrk="1" hangingPunct="1"/>
            <a:endParaRPr lang="en-US" sz="1800" dirty="0">
              <a:solidFill>
                <a:srgbClr val="000000"/>
              </a:solidFill>
              <a:ea typeface="ＭＳ Ｐゴシック" charset="0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97" y="1575498"/>
            <a:ext cx="6206067" cy="310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3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658813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dirty="0"/>
              <a:t>Games and Search</a:t>
            </a:r>
          </a:p>
        </p:txBody>
      </p:sp>
      <p:sp>
        <p:nvSpPr>
          <p:cNvPr id="568323" name="Rectangle 3"/>
          <p:cNvSpPr>
            <a:spLocks noGrp="1" noChangeArrowheads="1"/>
          </p:cNvSpPr>
          <p:nvPr>
            <p:ph idx="1"/>
          </p:nvPr>
        </p:nvSpPr>
        <p:spPr>
          <a:xfrm>
            <a:off x="603250" y="1042640"/>
            <a:ext cx="8048625" cy="462915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What we have seen so far is single-agent search</a:t>
            </a:r>
          </a:p>
          <a:p>
            <a:pPr lvl="1" eaLnBrk="1" hangingPunct="1"/>
            <a:r>
              <a:rPr lang="en-US" sz="2100" dirty="0"/>
              <a:t>Solution is usually a single path to a goal state</a:t>
            </a:r>
          </a:p>
          <a:p>
            <a:pPr lvl="2" eaLnBrk="1" hangingPunct="1"/>
            <a:r>
              <a:rPr lang="en-US" sz="1900" dirty="0"/>
              <a:t>Focus is frequently on finding </a:t>
            </a:r>
            <a:r>
              <a:rPr lang="en-US" sz="1900" i="1" dirty="0"/>
              <a:t>optimal</a:t>
            </a:r>
            <a:r>
              <a:rPr lang="en-US" sz="1900" dirty="0"/>
              <a:t> solutions</a:t>
            </a:r>
          </a:p>
          <a:p>
            <a:pPr lvl="2" eaLnBrk="1" hangingPunct="1"/>
            <a:r>
              <a:rPr lang="en-US" sz="1900" i="1" dirty="0" err="1"/>
              <a:t>f</a:t>
            </a:r>
            <a:r>
              <a:rPr lang="en-US" sz="1900" dirty="0" err="1"/>
              <a:t>(</a:t>
            </a:r>
            <a:r>
              <a:rPr lang="en-US" sz="1900" i="1" dirty="0" err="1"/>
              <a:t>n</a:t>
            </a:r>
            <a:r>
              <a:rPr lang="en-US" sz="1900" dirty="0"/>
              <a:t>) is an estimate of cost from start to goal through given node</a:t>
            </a:r>
          </a:p>
          <a:p>
            <a:pPr lvl="1" eaLnBrk="1" hangingPunct="1"/>
            <a:r>
              <a:rPr lang="en-US" sz="2100" dirty="0"/>
              <a:t>Examples: path planning, scheduling, puzzles</a:t>
            </a:r>
          </a:p>
          <a:p>
            <a:pPr eaLnBrk="1" hangingPunct="1"/>
            <a:r>
              <a:rPr lang="en-US" sz="2400" dirty="0"/>
              <a:t>Games are two-or-more person adversarial search</a:t>
            </a:r>
          </a:p>
          <a:p>
            <a:pPr lvl="1" eaLnBrk="1" hangingPunct="1"/>
            <a:r>
              <a:rPr lang="en-US" sz="2100" dirty="0"/>
              <a:t>Solution usually a branching (tree) contingency plan: </a:t>
            </a:r>
            <a:r>
              <a:rPr lang="en-US" sz="2100" b="1" i="1" dirty="0"/>
              <a:t>need to consider all your opponent might do</a:t>
            </a:r>
            <a:endParaRPr lang="en-US" sz="2100" dirty="0"/>
          </a:p>
          <a:p>
            <a:pPr lvl="1" eaLnBrk="1" hangingPunct="1"/>
            <a:r>
              <a:rPr lang="en-US" sz="2100" dirty="0"/>
              <a:t>Examples: chess, checkers/draughts, </a:t>
            </a:r>
            <a:r>
              <a:rPr lang="en-US" sz="2100" dirty="0" err="1"/>
              <a:t>othello</a:t>
            </a:r>
            <a:r>
              <a:rPr lang="en-US" sz="2100" dirty="0"/>
              <a:t>/</a:t>
            </a:r>
            <a:r>
              <a:rPr lang="en-US" sz="2100" dirty="0" err="1"/>
              <a:t>reversi</a:t>
            </a:r>
            <a:r>
              <a:rPr lang="en-US" sz="2100" dirty="0"/>
              <a:t>, backgammon, go, bridge, poker, monopoly, scrabble</a:t>
            </a:r>
            <a:endParaRPr lang="en-US" sz="2900" dirty="0"/>
          </a:p>
        </p:txBody>
      </p:sp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011626"/>
            <a:ext cx="1905000" cy="457200"/>
          </a:xfrm>
          <a:noFill/>
        </p:spPr>
        <p:txBody>
          <a:bodyPr/>
          <a:lstStyle/>
          <a:p>
            <a:fld id="{05522132-A330-9345-9916-905EAFCC5D2B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72600" y="5728258"/>
            <a:ext cx="8856515" cy="1023937"/>
            <a:chOff x="172600" y="5728258"/>
            <a:chExt cx="8856515" cy="1023937"/>
          </a:xfrm>
        </p:grpSpPr>
        <p:pic>
          <p:nvPicPr>
            <p:cNvPr id="24582" name="Picture 6" descr="Picture 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2600" y="5736456"/>
              <a:ext cx="1008063" cy="1007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3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31867" y="5742009"/>
              <a:ext cx="996950" cy="996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4" name="Picture 9" descr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55692" y="5738043"/>
              <a:ext cx="1555750" cy="1004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5" name="Picture 1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962646" y="5742803"/>
              <a:ext cx="995363" cy="994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6" name="Picture 1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009213" y="5746769"/>
              <a:ext cx="987425" cy="9869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7" name="Picture 13" descr="Picture 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8063915" y="5743596"/>
              <a:ext cx="965200" cy="993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8" name="Picture 13" descr="hoyle.jp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280021" y="5728258"/>
              <a:ext cx="1024467" cy="1023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 descr="monopoly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47842" y="5743771"/>
              <a:ext cx="964869" cy="9929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8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23" grpId="0" build="p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>
          <a:xfrm>
            <a:off x="663575" y="338138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Comments on Alpha-Beta</a:t>
            </a:r>
          </a:p>
        </p:txBody>
      </p:sp>
      <p:sp>
        <p:nvSpPr>
          <p:cNvPr id="617475" name="Rectangle 3"/>
          <p:cNvSpPr>
            <a:spLocks noGrp="1" noChangeArrowheads="1"/>
          </p:cNvSpPr>
          <p:nvPr>
            <p:ph idx="1"/>
          </p:nvPr>
        </p:nvSpPr>
        <p:spPr>
          <a:xfrm>
            <a:off x="610287" y="1506538"/>
            <a:ext cx="8172901" cy="48387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Pruning does not affect final results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Entire </a:t>
            </a:r>
            <a:r>
              <a:rPr lang="en-US" sz="2400" dirty="0" err="1"/>
              <a:t>subtrees</a:t>
            </a:r>
            <a:r>
              <a:rPr lang="en-US" sz="2400" dirty="0"/>
              <a:t> can be pruned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Good move </a:t>
            </a:r>
            <a:r>
              <a:rPr lang="en-US" sz="2400" i="1" dirty="0"/>
              <a:t>ordering</a:t>
            </a:r>
            <a:r>
              <a:rPr lang="en-US" sz="2400" dirty="0"/>
              <a:t> improves effectiveness of pruning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Want to look at best child first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With “perfect ordering,” time complexity is O(b</a:t>
            </a:r>
            <a:r>
              <a:rPr lang="en-US" sz="2400" baseline="30000" dirty="0"/>
              <a:t>m/2</a:t>
            </a:r>
            <a:r>
              <a:rPr lang="en-US" sz="24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100" dirty="0"/>
              <a:t>Search is effectively only half as deep [b</a:t>
            </a:r>
            <a:r>
              <a:rPr lang="en-US" sz="2100" baseline="30000" dirty="0"/>
              <a:t>(m/2)</a:t>
            </a:r>
            <a:r>
              <a:rPr lang="en-US" sz="2100" dirty="0"/>
              <a:t>]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Can look twice as far as </a:t>
            </a:r>
            <a:r>
              <a:rPr lang="en-US" sz="1900" dirty="0" err="1"/>
              <a:t>minimax</a:t>
            </a:r>
            <a:r>
              <a:rPr lang="en-US" sz="1900" dirty="0"/>
              <a:t> in the same amount of time</a:t>
            </a:r>
          </a:p>
          <a:p>
            <a:pPr eaLnBrk="1" hangingPunct="1">
              <a:lnSpc>
                <a:spcPct val="90000"/>
              </a:lnSpc>
            </a:pPr>
            <a:r>
              <a:rPr lang="en-US" sz="2500" dirty="0"/>
              <a:t>Various other improvements are also possible</a:t>
            </a:r>
          </a:p>
          <a:p>
            <a:pPr eaLnBrk="1" hangingPunct="1">
              <a:lnSpc>
                <a:spcPct val="90000"/>
              </a:lnSpc>
            </a:pPr>
            <a:r>
              <a:rPr lang="en-US" sz="2500" dirty="0">
                <a:solidFill>
                  <a:schemeClr val="accent2"/>
                </a:solidFill>
              </a:rPr>
              <a:t>However, still not good enough to reach end of any significant games in real time!</a:t>
            </a:r>
          </a:p>
        </p:txBody>
      </p:sp>
      <p:sp>
        <p:nvSpPr>
          <p:cNvPr id="778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A208C48-E457-9D42-936A-AB9F242B2FD1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7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7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7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7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7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7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7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74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74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475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609600"/>
            <a:ext cx="8188325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/>
              <a:t>Making Game Search Tractable</a:t>
            </a:r>
            <a:br>
              <a:rPr lang="en-US" sz="4000"/>
            </a:br>
            <a:r>
              <a:rPr lang="en-US" sz="3200">
                <a:solidFill>
                  <a:schemeClr val="hlink"/>
                </a:solidFill>
              </a:rPr>
              <a:t>Shifting to Heuristic/Imperfect Information</a:t>
            </a:r>
            <a:endParaRPr lang="en-US"/>
          </a:p>
        </p:txBody>
      </p:sp>
      <p:sp>
        <p:nvSpPr>
          <p:cNvPr id="61849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039938"/>
            <a:ext cx="7772400" cy="41148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400"/>
              <a:t>Minimax and alpha-beta pruning require too much search to reach leaf nodes of game</a:t>
            </a:r>
          </a:p>
          <a:p>
            <a:pPr lvl="1" eaLnBrk="1" hangingPunct="1"/>
            <a:r>
              <a:rPr lang="en-US" sz="2000"/>
              <a:t>Usually impractical within reasonable time bounds</a:t>
            </a:r>
          </a:p>
          <a:p>
            <a:pPr lvl="1" eaLnBrk="1" hangingPunct="1"/>
            <a:r>
              <a:rPr lang="en-US" sz="2000"/>
              <a:t>Although recent approaches are doing huge searches offline and storing tables for use during games</a:t>
            </a:r>
          </a:p>
          <a:p>
            <a:pPr eaLnBrk="1" hangingPunct="1"/>
            <a:r>
              <a:rPr lang="en-US" sz="2400"/>
              <a:t>Alternative</a:t>
            </a:r>
          </a:p>
          <a:p>
            <a:pPr lvl="1" eaLnBrk="1" hangingPunct="1"/>
            <a:r>
              <a:rPr lang="en-US" sz="2100"/>
              <a:t>Cut off search earlier (replace TERMINAL-TEST by CUTOFF-TEST)</a:t>
            </a:r>
          </a:p>
          <a:p>
            <a:pPr lvl="1" eaLnBrk="1" hangingPunct="1"/>
            <a:r>
              <a:rPr lang="en-US" sz="2100"/>
              <a:t>Apply heuristic evaluation function EVAL to replace the utility function of alpha-beta</a:t>
            </a:r>
          </a:p>
          <a:p>
            <a:pPr lvl="1" eaLnBrk="1" hangingPunct="1"/>
            <a:r>
              <a:rPr lang="en-US" sz="2100"/>
              <a:t>Deal with other consequences of cutting off search</a:t>
            </a:r>
          </a:p>
        </p:txBody>
      </p:sp>
      <p:sp>
        <p:nvSpPr>
          <p:cNvPr id="798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E40787C-6CF4-0C44-A562-6F05351F08CF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8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8499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Cutting Off Search</a:t>
            </a:r>
          </a:p>
        </p:txBody>
      </p:sp>
      <p:sp>
        <p:nvSpPr>
          <p:cNvPr id="619523" name="Rectangle 3"/>
          <p:cNvSpPr>
            <a:spLocks noGrp="1" noChangeArrowheads="1"/>
          </p:cNvSpPr>
          <p:nvPr>
            <p:ph idx="1"/>
          </p:nvPr>
        </p:nvSpPr>
        <p:spPr>
          <a:xfrm>
            <a:off x="396875" y="1981200"/>
            <a:ext cx="8470900" cy="4114800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sz="2800"/>
              <a:t>Change</a:t>
            </a:r>
            <a:r>
              <a:rPr lang="en-US" sz="2800" b="1"/>
              <a:t>:</a:t>
            </a:r>
            <a:endParaRPr lang="en-US" sz="2900" b="1"/>
          </a:p>
          <a:p>
            <a:pPr lvl="1" eaLnBrk="1" hangingPunct="1"/>
            <a:r>
              <a:rPr lang="en-US" sz="2400" b="1"/>
              <a:t>if </a:t>
            </a:r>
            <a:r>
              <a:rPr lang="en-US" sz="2400"/>
              <a:t>TERMINAL-TEST(</a:t>
            </a:r>
            <a:r>
              <a:rPr lang="en-US" sz="2400" i="1"/>
              <a:t>state</a:t>
            </a:r>
            <a:r>
              <a:rPr lang="en-US" sz="2400"/>
              <a:t>) </a:t>
            </a:r>
            <a:r>
              <a:rPr lang="en-US" sz="2400" b="1"/>
              <a:t>then return</a:t>
            </a:r>
            <a:r>
              <a:rPr lang="en-US" sz="2400"/>
              <a:t> UTILITY(</a:t>
            </a:r>
            <a:r>
              <a:rPr lang="en-US" sz="2400" i="1"/>
              <a:t>state</a:t>
            </a:r>
            <a:r>
              <a:rPr lang="en-US" sz="2400"/>
              <a:t>)</a:t>
            </a:r>
          </a:p>
          <a:p>
            <a:pPr eaLnBrk="1" hangingPunct="1">
              <a:buFont typeface="Wingdings" charset="2"/>
              <a:buNone/>
            </a:pPr>
            <a:r>
              <a:rPr lang="en-US" sz="2800"/>
              <a:t>	into</a:t>
            </a:r>
          </a:p>
          <a:p>
            <a:pPr lvl="1" eaLnBrk="1" hangingPunct="1"/>
            <a:r>
              <a:rPr lang="en-US" sz="2400" b="1"/>
              <a:t>if </a:t>
            </a:r>
            <a:r>
              <a:rPr lang="en-US" sz="2400"/>
              <a:t>CUTOFF-TEST(</a:t>
            </a:r>
            <a:r>
              <a:rPr lang="en-US" sz="2400" i="1"/>
              <a:t>state,depth</a:t>
            </a:r>
            <a:r>
              <a:rPr lang="en-US" sz="2400"/>
              <a:t>) </a:t>
            </a:r>
            <a:r>
              <a:rPr lang="en-US" sz="2400" b="1"/>
              <a:t>then return</a:t>
            </a:r>
            <a:r>
              <a:rPr lang="en-US" sz="2400"/>
              <a:t> EVAL(</a:t>
            </a:r>
            <a:r>
              <a:rPr lang="en-US" sz="2400" i="1"/>
              <a:t>state</a:t>
            </a:r>
            <a:r>
              <a:rPr lang="en-US" sz="2400"/>
              <a:t>)</a:t>
            </a:r>
          </a:p>
          <a:p>
            <a:pPr eaLnBrk="1" hangingPunct="1"/>
            <a:endParaRPr lang="en-US" sz="2800"/>
          </a:p>
          <a:p>
            <a:pPr eaLnBrk="1" hangingPunct="1"/>
            <a:r>
              <a:rPr lang="en-US" sz="2800"/>
              <a:t>Introduces a fixed-depth limit </a:t>
            </a:r>
            <a:r>
              <a:rPr lang="en-US" sz="2800" i="1"/>
              <a:t>depth</a:t>
            </a:r>
          </a:p>
          <a:p>
            <a:pPr lvl="1" eaLnBrk="1" hangingPunct="1"/>
            <a:r>
              <a:rPr lang="en-US" sz="2400"/>
              <a:t>Depth usually set by time available</a:t>
            </a:r>
          </a:p>
          <a:p>
            <a:pPr eaLnBrk="1" hangingPunct="1"/>
            <a:r>
              <a:rPr lang="en-US" sz="2800"/>
              <a:t>When cuttoff occurs, the evaluation is performed</a:t>
            </a:r>
          </a:p>
        </p:txBody>
      </p:sp>
      <p:sp>
        <p:nvSpPr>
          <p:cNvPr id="819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2FC22BD-BDAF-C444-9E41-8AA5232EE988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523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>
          <a:xfrm>
            <a:off x="693738" y="46355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Heuristic EVAL</a:t>
            </a:r>
          </a:p>
        </p:txBody>
      </p:sp>
      <p:sp>
        <p:nvSpPr>
          <p:cNvPr id="620547" name="Rectangle 3"/>
          <p:cNvSpPr>
            <a:spLocks noGrp="1" noChangeArrowheads="1"/>
          </p:cNvSpPr>
          <p:nvPr>
            <p:ph idx="1"/>
          </p:nvPr>
        </p:nvSpPr>
        <p:spPr>
          <a:xfrm>
            <a:off x="444500" y="1865313"/>
            <a:ext cx="8459788" cy="4230687"/>
          </a:xfrm>
        </p:spPr>
        <p:txBody>
          <a:bodyPr/>
          <a:lstStyle/>
          <a:p>
            <a:pPr eaLnBrk="1" hangingPunct="1"/>
            <a:r>
              <a:rPr lang="en-US" sz="2400"/>
              <a:t>EVAL idea: produce an estimate of the expected value of the game at a given position</a:t>
            </a:r>
          </a:p>
          <a:p>
            <a:pPr lvl="1" eaLnBrk="1" hangingPunct="1"/>
            <a:r>
              <a:rPr lang="en-US" sz="2000"/>
              <a:t>Performance depends critically on quality of EVAL</a:t>
            </a:r>
          </a:p>
          <a:p>
            <a:pPr eaLnBrk="1" hangingPunct="1"/>
            <a:r>
              <a:rPr lang="en-US" sz="2400"/>
              <a:t>Desiderata:</a:t>
            </a:r>
          </a:p>
          <a:p>
            <a:pPr lvl="1" eaLnBrk="1" hangingPunct="1"/>
            <a:r>
              <a:rPr lang="en-US" sz="2100"/>
              <a:t>EVAL should order terminal nodes in same way as UTILITY</a:t>
            </a:r>
          </a:p>
          <a:p>
            <a:pPr lvl="1" eaLnBrk="1" hangingPunct="1"/>
            <a:r>
              <a:rPr lang="en-US" sz="2100"/>
              <a:t>Computing EVAL should not take too long</a:t>
            </a:r>
          </a:p>
          <a:p>
            <a:pPr lvl="2" eaLnBrk="1" hangingPunct="1"/>
            <a:r>
              <a:rPr lang="en-US" sz="1900"/>
              <a:t>Whatever time is spent in EVAL isn’t spent searching other nodes</a:t>
            </a:r>
          </a:p>
          <a:p>
            <a:pPr lvl="1" eaLnBrk="1" hangingPunct="1"/>
            <a:r>
              <a:rPr lang="en-US" sz="2100"/>
              <a:t>For non-terminal states, EVAL should be strongly correlated with the actual chance of winning</a:t>
            </a:r>
          </a:p>
        </p:txBody>
      </p:sp>
      <p:sp>
        <p:nvSpPr>
          <p:cNvPr id="839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96AA993-33EB-2B4D-8EC6-4B5BD517E1F0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0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547" grpId="0" build="p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79E54FD-67E8-4C4A-9FD1-8ABFE4C0335D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>
          <a:xfrm>
            <a:off x="497735" y="-347151"/>
            <a:ext cx="5791200" cy="1371600"/>
          </a:xfrm>
        </p:spPr>
        <p:txBody>
          <a:bodyPr/>
          <a:lstStyle/>
          <a:p>
            <a:r>
              <a:rPr lang="en-US" dirty="0"/>
              <a:t>Evaluation functions</a:t>
            </a:r>
          </a:p>
        </p:txBody>
      </p:sp>
      <p:sp>
        <p:nvSpPr>
          <p:cNvPr id="716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4419600"/>
            <a:ext cx="8534400" cy="1981200"/>
          </a:xfrm>
        </p:spPr>
        <p:txBody>
          <a:bodyPr>
            <a:normAutofit fontScale="85000" lnSpcReduction="10000"/>
          </a:bodyPr>
          <a:lstStyle/>
          <a:p>
            <a:r>
              <a:rPr lang="en-US" b="1"/>
              <a:t>Weighted linear evaluation function:</a:t>
            </a:r>
            <a:r>
              <a:rPr lang="en-US"/>
              <a:t> to combine </a:t>
            </a:r>
            <a:r>
              <a:rPr lang="en-US" i="1"/>
              <a:t>n</a:t>
            </a:r>
            <a:r>
              <a:rPr lang="en-US"/>
              <a:t> heuristics</a:t>
            </a:r>
            <a:br>
              <a:rPr lang="en-US"/>
            </a:br>
            <a:r>
              <a:rPr lang="en-US"/>
              <a:t>	</a:t>
            </a:r>
            <a:r>
              <a:rPr lang="en-US" i="1">
                <a:latin typeface="Bookman Old Style" charset="0"/>
              </a:rPr>
              <a:t>f</a:t>
            </a:r>
            <a:r>
              <a:rPr lang="en-US">
                <a:latin typeface="Bookman Old Style" charset="0"/>
              </a:rPr>
              <a:t> = </a:t>
            </a:r>
            <a:r>
              <a:rPr lang="en-US" i="1">
                <a:latin typeface="Bookman Old Style" charset="0"/>
              </a:rPr>
              <a:t>w</a:t>
            </a:r>
            <a:r>
              <a:rPr lang="en-US" i="1" baseline="-14000">
                <a:latin typeface="Bookman Old Style" charset="0"/>
              </a:rPr>
              <a:t>1</a:t>
            </a:r>
            <a:r>
              <a:rPr lang="en-US" i="1">
                <a:latin typeface="Bookman Old Style" charset="0"/>
              </a:rPr>
              <a:t>f</a:t>
            </a:r>
            <a:r>
              <a:rPr lang="en-US" i="1" baseline="-14000">
                <a:latin typeface="Bookman Old Style" charset="0"/>
              </a:rPr>
              <a:t>1 + </a:t>
            </a:r>
            <a:r>
              <a:rPr lang="en-US" i="1">
                <a:latin typeface="Bookman Old Style" charset="0"/>
              </a:rPr>
              <a:t>w</a:t>
            </a:r>
            <a:r>
              <a:rPr lang="en-US" i="1" baseline="-14000">
                <a:latin typeface="Bookman Old Style" charset="0"/>
              </a:rPr>
              <a:t>2</a:t>
            </a:r>
            <a:r>
              <a:rPr lang="en-US" i="1">
                <a:latin typeface="Bookman Old Style" charset="0"/>
              </a:rPr>
              <a:t>f</a:t>
            </a:r>
            <a:r>
              <a:rPr lang="en-US" i="1" baseline="-14000">
                <a:latin typeface="Bookman Old Style" charset="0"/>
              </a:rPr>
              <a:t>2 + … + </a:t>
            </a:r>
            <a:r>
              <a:rPr lang="en-US" i="1">
                <a:latin typeface="Bookman Old Style" charset="0"/>
              </a:rPr>
              <a:t>w</a:t>
            </a:r>
            <a:r>
              <a:rPr lang="en-US" i="1" baseline="-14000">
                <a:latin typeface="Bookman Old Style" charset="0"/>
              </a:rPr>
              <a:t>n</a:t>
            </a:r>
            <a:r>
              <a:rPr lang="en-US" i="1">
                <a:latin typeface="Bookman Old Style" charset="0"/>
              </a:rPr>
              <a:t>f</a:t>
            </a:r>
            <a:r>
              <a:rPr lang="en-US" i="1" baseline="-14000">
                <a:latin typeface="Bookman Old Style" charset="0"/>
              </a:rPr>
              <a:t>n</a:t>
            </a:r>
          </a:p>
          <a:p>
            <a:pPr>
              <a:buFontTx/>
              <a:buNone/>
            </a:pPr>
            <a:endParaRPr lang="en-US">
              <a:latin typeface="Times New Roman" charset="0"/>
            </a:endParaRPr>
          </a:p>
          <a:p>
            <a:pPr>
              <a:buFontTx/>
              <a:buNone/>
            </a:pPr>
            <a:r>
              <a:rPr lang="en-US">
                <a:latin typeface="Times New Roman" charset="0"/>
              </a:rPr>
              <a:t>E.g,	</a:t>
            </a:r>
            <a:r>
              <a:rPr lang="en-US" i="1">
                <a:latin typeface="Bookman Old Style" charset="0"/>
              </a:rPr>
              <a:t>w</a:t>
            </a:r>
            <a:r>
              <a:rPr lang="en-US" i="1">
                <a:latin typeface="Times New Roman" charset="0"/>
              </a:rPr>
              <a:t>’s </a:t>
            </a:r>
            <a:r>
              <a:rPr lang="en-US">
                <a:latin typeface="Times New Roman" charset="0"/>
              </a:rPr>
              <a:t>could be the values of pieces (1 for prawn, 3 for bishop etc.)</a:t>
            </a:r>
            <a:br>
              <a:rPr lang="en-US">
                <a:latin typeface="Times New Roman" charset="0"/>
              </a:rPr>
            </a:br>
            <a:r>
              <a:rPr lang="en-US">
                <a:latin typeface="Times New Roman" charset="0"/>
              </a:rPr>
              <a:t>	</a:t>
            </a:r>
            <a:r>
              <a:rPr lang="en-US" i="1">
                <a:latin typeface="Bookman Old Style" charset="0"/>
              </a:rPr>
              <a:t>f</a:t>
            </a:r>
            <a:r>
              <a:rPr lang="en-US" i="1">
                <a:latin typeface="Times New Roman" charset="0"/>
              </a:rPr>
              <a:t>’s </a:t>
            </a:r>
            <a:r>
              <a:rPr lang="en-US">
                <a:latin typeface="Times New Roman" charset="0"/>
              </a:rPr>
              <a:t>could be the number of type of pieces on the board</a:t>
            </a:r>
          </a:p>
        </p:txBody>
      </p:sp>
      <p:pic>
        <p:nvPicPr>
          <p:cNvPr id="71686" name="Picture 4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1828800" y="1295400"/>
            <a:ext cx="601980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47783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AF6C68-69A4-8341-9F57-5EE64A8970BD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727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Note: exact values do not matter</a:t>
            </a:r>
          </a:p>
        </p:txBody>
      </p:sp>
      <p:graphicFrame>
        <p:nvGraphicFramePr>
          <p:cNvPr id="72706" name="Object 2"/>
          <p:cNvGraphicFramePr>
            <a:graphicFrameLocks noGrp="1" noChangeAspect="1"/>
          </p:cNvGraphicFramePr>
          <p:nvPr>
            <p:ph type="body" idx="1"/>
          </p:nvPr>
        </p:nvGraphicFramePr>
        <p:xfrm>
          <a:off x="304800" y="1725613"/>
          <a:ext cx="8407400" cy="401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Image" r:id="rId3" imgW="12783622" imgH="6099541" progId="">
                  <p:embed/>
                </p:oleObj>
              </mc:Choice>
              <mc:Fallback>
                <p:oleObj name="Image" r:id="rId3" imgW="12783622" imgH="6099541" progId="">
                  <p:embed/>
                  <p:pic>
                    <p:nvPicPr>
                      <p:cNvPr id="727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725613"/>
                        <a:ext cx="8407400" cy="4011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FAA26D3D-D897-4be2-8F04-BA451C77F1D7}">
                          <ma14:placeholderFlag xmlns=""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40563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EVAL Considerations</a:t>
            </a:r>
          </a:p>
        </p:txBody>
      </p:sp>
      <p:sp>
        <p:nvSpPr>
          <p:cNvPr id="70144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939088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Factors like </a:t>
            </a:r>
            <a:r>
              <a:rPr lang="en-US" i="1"/>
              <a:t>material</a:t>
            </a:r>
            <a:r>
              <a:rPr lang="en-US"/>
              <a:t>, </a:t>
            </a:r>
            <a:r>
              <a:rPr lang="en-US" i="1"/>
              <a:t>mobility</a:t>
            </a:r>
            <a:r>
              <a:rPr lang="en-US"/>
              <a:t> (options), </a:t>
            </a:r>
            <a:r>
              <a:rPr lang="en-US" i="1"/>
              <a:t>stability</a:t>
            </a:r>
            <a:r>
              <a:rPr lang="en-US"/>
              <a:t> (security) matter in many games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Cost of performing EVAL is critical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Trade off with searching more nodes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Capture as much as possible into tables ahead of time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Learning of parameters and patterns can be crucial for high performance</a:t>
            </a:r>
          </a:p>
        </p:txBody>
      </p:sp>
      <p:sp>
        <p:nvSpPr>
          <p:cNvPr id="921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7F7569B-C540-9947-988A-0D66C1936D24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443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41325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/>
              <a:t>Key Problem with Cutoff/EVAL</a:t>
            </a:r>
          </a:p>
        </p:txBody>
      </p:sp>
      <p:sp>
        <p:nvSpPr>
          <p:cNvPr id="702467" name="Rectangle 3"/>
          <p:cNvSpPr>
            <a:spLocks noGrp="1" noChangeArrowheads="1"/>
          </p:cNvSpPr>
          <p:nvPr>
            <p:ph idx="1"/>
          </p:nvPr>
        </p:nvSpPr>
        <p:spPr>
          <a:xfrm>
            <a:off x="546100" y="1776413"/>
            <a:ext cx="8031163" cy="43195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Can’t see what happens beyond cutoff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Can overvalue a position where disaster will happen immediately after last ply actually searched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/>
              <a:t>E.g., in chess, where queen is taken on next move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Can add useless or counterproductive delaying moves to push disasters past cutoff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/>
              <a:t>Called the </a:t>
            </a:r>
            <a:r>
              <a:rPr lang="en-US" sz="2000" i="1"/>
              <a:t>horizon effect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Searching deeper helps avoid both 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There are also approaches for going deeper selectively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/>
              <a:t>E.g., </a:t>
            </a:r>
            <a:r>
              <a:rPr lang="en-US" sz="2000" i="1"/>
              <a:t>Quiescence search</a:t>
            </a:r>
            <a:r>
              <a:rPr lang="en-US" sz="2000"/>
              <a:t> and </a:t>
            </a:r>
            <a:r>
              <a:rPr lang="en-US" sz="2000" i="1"/>
              <a:t>singular extensions</a:t>
            </a:r>
            <a:endParaRPr lang="en-US" sz="2000"/>
          </a:p>
        </p:txBody>
      </p:sp>
      <p:sp>
        <p:nvSpPr>
          <p:cNvPr id="942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BF8AFA5-142F-8441-9BC2-A5CFC86686F6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2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2467" grpId="0" build="p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62909"/>
            <a:ext cx="7772400" cy="1004887"/>
          </a:xfrm>
        </p:spPr>
        <p:txBody>
          <a:bodyPr/>
          <a:lstStyle/>
          <a:p>
            <a:pPr eaLnBrk="1" hangingPunct="1"/>
            <a:r>
              <a:rPr lang="en-US" dirty="0"/>
              <a:t>Beyond </a:t>
            </a:r>
            <a:r>
              <a:rPr lang="en-US" dirty="0">
                <a:sym typeface="Symbol" charset="2"/>
              </a:rPr>
              <a:t>- and EVAL</a:t>
            </a:r>
            <a:endParaRPr lang="en-US" dirty="0"/>
          </a:p>
        </p:txBody>
      </p:sp>
      <p:sp>
        <p:nvSpPr>
          <p:cNvPr id="703491" name="Rectangle 3"/>
          <p:cNvSpPr>
            <a:spLocks noGrp="1" noChangeArrowheads="1"/>
          </p:cNvSpPr>
          <p:nvPr>
            <p:ph idx="1"/>
          </p:nvPr>
        </p:nvSpPr>
        <p:spPr>
          <a:xfrm>
            <a:off x="606425" y="985319"/>
            <a:ext cx="8054534" cy="5053639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Techniques for reducing search further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Better algorithms or better orderings for </a:t>
            </a:r>
            <a:r>
              <a:rPr lang="en-US" sz="2000" dirty="0">
                <a:sym typeface="Symbol" charset="2"/>
              </a:rPr>
              <a:t>-</a:t>
            </a:r>
            <a:endParaRPr lang="en-US" sz="2400" dirty="0">
              <a:sym typeface="Symbol" charset="2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ym typeface="Symbol" charset="2"/>
              </a:rPr>
              <a:t>Time management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ym typeface="Symbol" charset="2"/>
              </a:rPr>
              <a:t>Allocation across moves (based on criticality/need)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ym typeface="Symbol" charset="2"/>
              </a:rPr>
              <a:t>Anytime algorithm – produces ok solution quickly then improves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i="1" dirty="0">
                <a:sym typeface="Symbol" charset="2"/>
              </a:rPr>
              <a:t>Iterative deepening helps with both search and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>
                <a:sym typeface="Symbol" charset="2"/>
              </a:rPr>
              <a:t>Use results from previous iterations to order later searches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i="1" dirty="0">
                <a:sym typeface="Symbol" charset="2"/>
              </a:rPr>
              <a:t>When time elapses, use result from last completed iteration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Opening books and endgame tables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Store information about what to do in key positions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Either </a:t>
            </a:r>
            <a:r>
              <a:rPr lang="en-US" sz="1800" dirty="0" err="1"/>
              <a:t>precomputed</a:t>
            </a:r>
            <a:r>
              <a:rPr lang="en-US" sz="1800" dirty="0"/>
              <a:t> or gathered from experts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Deep Blue went in for this big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 the extreme, can </a:t>
            </a:r>
            <a:r>
              <a:rPr lang="en-US" sz="2000" i="1" dirty="0"/>
              <a:t>solve</a:t>
            </a:r>
            <a:r>
              <a:rPr lang="en-US" sz="2000" dirty="0"/>
              <a:t> a game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>
                <a:sym typeface="Symbol" charset="2"/>
              </a:rPr>
              <a:t>Checkers (~10</a:t>
            </a:r>
            <a:r>
              <a:rPr lang="en-US" sz="1800" baseline="30000" dirty="0">
                <a:sym typeface="Symbol" charset="2"/>
              </a:rPr>
              <a:t>20</a:t>
            </a:r>
            <a:r>
              <a:rPr lang="en-US" sz="1800" dirty="0">
                <a:sym typeface="Symbol" charset="2"/>
              </a:rPr>
              <a:t> positions) was solved in 2007 after 10</a:t>
            </a:r>
            <a:r>
              <a:rPr lang="en-US" sz="1800" baseline="30000" dirty="0">
                <a:sym typeface="Symbol" charset="2"/>
              </a:rPr>
              <a:t>14</a:t>
            </a:r>
            <a:r>
              <a:rPr lang="en-US" sz="1800" dirty="0">
                <a:sym typeface="Symbol" charset="2"/>
              </a:rPr>
              <a:t> calculations over 18 years</a:t>
            </a:r>
          </a:p>
          <a:p>
            <a:pPr lvl="3" eaLnBrk="1" hangingPunct="1">
              <a:lnSpc>
                <a:spcPct val="90000"/>
              </a:lnSpc>
            </a:pPr>
            <a:r>
              <a:rPr lang="en-US" sz="1600" dirty="0">
                <a:sym typeface="Symbol" charset="2"/>
              </a:rPr>
              <a:t>It is a draw if played perfectly by both sides</a:t>
            </a:r>
          </a:p>
        </p:txBody>
      </p:sp>
      <p:sp>
        <p:nvSpPr>
          <p:cNvPr id="962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410C02-CBC9-464F-BB45-BE2E13651E66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95892" y="6118891"/>
            <a:ext cx="5687725" cy="40011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/>
              <a:t>Faster, special-purpose and/or parallel hardware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3491" grpId="0" build="p" autoUpdateAnimBg="0"/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819" y="3437755"/>
            <a:ext cx="1902439" cy="1206257"/>
          </a:xfrm>
          <a:prstGeom prst="rect">
            <a:avLst/>
          </a:prstGeom>
        </p:spPr>
      </p:pic>
      <p:sp>
        <p:nvSpPr>
          <p:cNvPr id="1496" name="Shape 1496"/>
          <p:cNvSpPr txBox="1">
            <a:spLocks noGrp="1"/>
          </p:cNvSpPr>
          <p:nvPr>
            <p:ph type="body" idx="1"/>
          </p:nvPr>
        </p:nvSpPr>
        <p:spPr>
          <a:xfrm>
            <a:off x="457200" y="1189703"/>
            <a:ext cx="5330651" cy="553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dirty="0"/>
              <a:t>Chess</a:t>
            </a:r>
          </a:p>
          <a:p>
            <a:pPr marL="800100" lvl="1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dirty="0"/>
              <a:t>1997: Deep Blue defeated Kasparov</a:t>
            </a:r>
          </a:p>
          <a:p>
            <a:pPr marL="800100" lvl="1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dirty="0"/>
              <a:t>Since: programs on phones have won high-level tournaments</a:t>
            </a:r>
          </a:p>
          <a:p>
            <a:pPr marR="0" lvl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None/>
            </a:pPr>
            <a:endParaRPr lang="en-US" dirty="0"/>
          </a:p>
          <a:p>
            <a:pPr marR="0" lvl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dirty="0"/>
              <a:t>Checkers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dirty="0"/>
              <a:t>Solved: Perfect play results in a draw</a:t>
            </a:r>
          </a:p>
          <a:p>
            <a:pPr marR="0" lvl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None/>
            </a:pPr>
            <a:endParaRPr lang="en-US" dirty="0"/>
          </a:p>
          <a:p>
            <a:pPr marR="0" lvl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dirty="0"/>
              <a:t>Go</a:t>
            </a:r>
          </a:p>
          <a:p>
            <a:pPr marL="800100" lvl="1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dirty="0"/>
              <a:t>In 2016: </a:t>
            </a:r>
            <a:r>
              <a:rPr lang="en-US" dirty="0" err="1"/>
              <a:t>AlphaGo</a:t>
            </a:r>
            <a:r>
              <a:rPr lang="en-US" dirty="0"/>
              <a:t> (Google’s DeepMind) defeated the best human player</a:t>
            </a:r>
          </a:p>
        </p:txBody>
      </p:sp>
      <p:sp>
        <p:nvSpPr>
          <p:cNvPr id="1497" name="Shape 1497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240"/>
              <a:t>State-of-the-art</a:t>
            </a:r>
          </a:p>
        </p:txBody>
      </p:sp>
      <p:sp>
        <p:nvSpPr>
          <p:cNvPr id="1498" name="Shape 1498"/>
          <p:cNvSpPr txBox="1">
            <a:spLocks noGrp="1"/>
          </p:cNvSpPr>
          <p:nvPr>
            <p:ph type="sldNum" idx="12"/>
          </p:nvPr>
        </p:nvSpPr>
        <p:spPr>
          <a:xfrm rot="-5400000">
            <a:off x="8227324" y="5885470"/>
            <a:ext cx="13158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157" y="1419531"/>
            <a:ext cx="2197190" cy="1220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443" y="4909986"/>
            <a:ext cx="2353140" cy="1585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231" y="3498235"/>
            <a:ext cx="1428729" cy="10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49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20B2470-B4FF-2349-815A-81BE46AC23C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for the next move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381000" indent="-381000"/>
            <a:r>
              <a:rPr lang="en-US" sz="2400" b="1" dirty="0"/>
              <a:t>Resource (e.g., time, memory) limit: </a:t>
            </a:r>
            <a:r>
              <a:rPr lang="en-US" sz="2400" dirty="0"/>
              <a:t>optimal solution not feasible/possible, thus must approximate</a:t>
            </a:r>
            <a:br>
              <a:rPr lang="en-US" sz="2400" dirty="0"/>
            </a:br>
            <a:endParaRPr lang="en-US" sz="1200" b="1" dirty="0"/>
          </a:p>
          <a:p>
            <a:pPr marL="381000" indent="-381000">
              <a:buFontTx/>
              <a:buAutoNum type="arabicPeriod"/>
            </a:pPr>
            <a:r>
              <a:rPr lang="en-US" sz="2400" b="1" dirty="0">
                <a:solidFill>
                  <a:srgbClr val="33CC33"/>
                </a:solidFill>
              </a:rPr>
              <a:t>Pruning:</a:t>
            </a:r>
            <a:r>
              <a:rPr lang="en-US" sz="2400" dirty="0"/>
              <a:t> makes the search more efficient by discarding portions of the search tree that cannot improve quality result.</a:t>
            </a:r>
            <a:br>
              <a:rPr lang="en-US" sz="2400" dirty="0"/>
            </a:br>
            <a:endParaRPr lang="en-US" sz="1200" dirty="0"/>
          </a:p>
          <a:p>
            <a:pPr marL="381000" indent="-381000">
              <a:buFontTx/>
              <a:buAutoNum type="arabicPeriod"/>
            </a:pPr>
            <a:r>
              <a:rPr lang="en-US" sz="2400" b="1" dirty="0">
                <a:solidFill>
                  <a:srgbClr val="33CC33"/>
                </a:solidFill>
              </a:rPr>
              <a:t>Evaluation functions:</a:t>
            </a:r>
            <a:r>
              <a:rPr lang="en-US" sz="2400" b="1" dirty="0"/>
              <a:t> </a:t>
            </a:r>
            <a:r>
              <a:rPr lang="en-US" sz="2400" dirty="0"/>
              <a:t>heuristics to evaluate utility of a state without exhaustive search.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57992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58763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/>
              <a:t>Games Involving Chance</a:t>
            </a:r>
            <a:br>
              <a:rPr lang="en-US" sz="4000"/>
            </a:br>
            <a:r>
              <a:rPr lang="en-US" sz="4000">
                <a:solidFill>
                  <a:schemeClr val="accent2"/>
                </a:solidFill>
              </a:rPr>
              <a:t>(Backgammon)</a:t>
            </a:r>
            <a:endParaRPr lang="en-US" sz="4000"/>
          </a:p>
        </p:txBody>
      </p:sp>
      <p:pic>
        <p:nvPicPr>
          <p:cNvPr id="98309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74650" y="1973263"/>
            <a:ext cx="3619500" cy="3933825"/>
          </a:xfrm>
        </p:spPr>
      </p:pic>
      <p:sp>
        <p:nvSpPr>
          <p:cNvPr id="98308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4327525" y="1908175"/>
            <a:ext cx="4619625" cy="4567238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000"/>
              <a:t>White moves clockwise from top-left to bottom-left</a:t>
            </a:r>
          </a:p>
          <a:p>
            <a:pPr eaLnBrk="1" hangingPunct="1"/>
            <a:r>
              <a:rPr lang="en-US" sz="2000"/>
              <a:t>Black moves counter-clockwise from bottom-left to top-left</a:t>
            </a:r>
          </a:p>
          <a:p>
            <a:pPr eaLnBrk="1" hangingPunct="1"/>
            <a:r>
              <a:rPr lang="en-US" sz="2000"/>
              <a:t>Roll of dice determines legal moves</a:t>
            </a:r>
          </a:p>
          <a:p>
            <a:pPr lvl="1" eaLnBrk="1" hangingPunct="1"/>
            <a:r>
              <a:rPr lang="en-US" sz="1800"/>
              <a:t>Can move disks to any point that doesn’t have multiple opponents</a:t>
            </a:r>
          </a:p>
          <a:p>
            <a:pPr lvl="1" eaLnBrk="1" hangingPunct="1"/>
            <a:r>
              <a:rPr lang="en-US" sz="1800"/>
              <a:t>Possible moves for White here:</a:t>
            </a:r>
          </a:p>
          <a:p>
            <a:pPr lvl="2" eaLnBrk="1" hangingPunct="1">
              <a:buFont typeface="Wingdings" charset="2"/>
              <a:buNone/>
            </a:pPr>
            <a:r>
              <a:rPr lang="en-US" sz="1600"/>
              <a:t> (5-10,5-11), (5-11,19-24),(5-10,10-16) and (5-11,11-16)</a:t>
            </a:r>
          </a:p>
          <a:p>
            <a:pPr eaLnBrk="1" hangingPunct="1"/>
            <a:r>
              <a:rPr lang="en-US" sz="2000"/>
              <a:t>To win, move all pieces off board, once have all in home area</a:t>
            </a:r>
          </a:p>
          <a:p>
            <a:pPr eaLnBrk="1" hangingPunct="1"/>
            <a:r>
              <a:rPr lang="en-US" sz="2000" i="1"/>
              <a:t>There is more complexity than this really</a:t>
            </a:r>
          </a:p>
        </p:txBody>
      </p:sp>
      <p:sp>
        <p:nvSpPr>
          <p:cNvPr id="98306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CC7B731-ADF9-9C47-9AA2-91A2F76C02F8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Games Involving Chance</a:t>
            </a:r>
          </a:p>
        </p:txBody>
      </p:sp>
      <p:pic>
        <p:nvPicPr>
          <p:cNvPr id="100357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973138" y="1981200"/>
            <a:ext cx="2663825" cy="2895600"/>
          </a:xfrm>
        </p:spPr>
      </p:pic>
      <p:pic>
        <p:nvPicPr>
          <p:cNvPr id="100358" name="Picture 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4572000" y="1981200"/>
            <a:ext cx="3238500" cy="2887663"/>
          </a:xfrm>
        </p:spPr>
      </p:pic>
      <p:sp>
        <p:nvSpPr>
          <p:cNvPr id="100356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685799" y="5569121"/>
            <a:ext cx="8028857" cy="102527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 dirty="0"/>
              <a:t>Dice rolls: [1,1], …, [6,6] occur 1/36, all others occur 1/18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Can not calculate definite </a:t>
            </a:r>
            <a:r>
              <a:rPr lang="en-US" sz="2000" dirty="0" err="1"/>
              <a:t>minimax</a:t>
            </a:r>
            <a:r>
              <a:rPr lang="en-US" sz="2000" dirty="0"/>
              <a:t> value, only </a:t>
            </a:r>
            <a:r>
              <a:rPr lang="en-US" sz="2000" i="1" dirty="0"/>
              <a:t>expected</a:t>
            </a:r>
            <a:r>
              <a:rPr lang="en-US" sz="2000" dirty="0"/>
              <a:t> value</a:t>
            </a:r>
          </a:p>
        </p:txBody>
      </p:sp>
      <p:sp>
        <p:nvSpPr>
          <p:cNvPr id="100354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EA6AECB-89EC-9E49-B2CA-C06FC7C3D9C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100359" name="AutoShape 6"/>
          <p:cNvSpPr>
            <a:spLocks noChangeArrowheads="1"/>
          </p:cNvSpPr>
          <p:nvPr/>
        </p:nvSpPr>
        <p:spPr bwMode="auto">
          <a:xfrm>
            <a:off x="4343400" y="2362200"/>
            <a:ext cx="3581400" cy="4572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60" name="Text Box 7"/>
          <p:cNvSpPr txBox="1">
            <a:spLocks noChangeArrowheads="1"/>
          </p:cNvSpPr>
          <p:nvPr/>
        </p:nvSpPr>
        <p:spPr bwMode="auto">
          <a:xfrm>
            <a:off x="6781800" y="1828800"/>
            <a:ext cx="1830388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Courier" charset="0"/>
              </a:rPr>
              <a:t>chance nodes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Expected Minimax</a:t>
            </a:r>
          </a:p>
        </p:txBody>
      </p:sp>
      <p:sp>
        <p:nvSpPr>
          <p:cNvPr id="630787" name="Rectangle 3"/>
          <p:cNvSpPr>
            <a:spLocks noGrp="1" noChangeArrowheads="1"/>
          </p:cNvSpPr>
          <p:nvPr>
            <p:ph idx="1"/>
          </p:nvPr>
        </p:nvSpPr>
        <p:spPr>
          <a:xfrm>
            <a:off x="515938" y="1981200"/>
            <a:ext cx="8335962" cy="41148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110000"/>
              </a:lnSpc>
              <a:buFont typeface="Wingdings" charset="2"/>
              <a:buNone/>
            </a:pPr>
            <a:r>
              <a:rPr lang="en-US" sz="1800"/>
              <a:t>EXPECTIMINIMAX(</a:t>
            </a:r>
            <a:r>
              <a:rPr lang="en-US" sz="1800" i="1"/>
              <a:t>s</a:t>
            </a:r>
            <a:r>
              <a:rPr lang="en-US" sz="1800"/>
              <a:t>)=</a:t>
            </a:r>
          </a:p>
          <a:p>
            <a:pPr eaLnBrk="1" hangingPunct="1">
              <a:lnSpc>
                <a:spcPct val="110000"/>
              </a:lnSpc>
              <a:buFont typeface="Wingdings" charset="2"/>
              <a:buNone/>
            </a:pPr>
            <a:r>
              <a:rPr lang="en-US" sz="1800"/>
              <a:t>		UTILITY(</a:t>
            </a:r>
            <a:r>
              <a:rPr lang="en-US" sz="1800" i="1"/>
              <a:t>s</a:t>
            </a:r>
            <a:r>
              <a:rPr lang="en-US" sz="1800"/>
              <a:t>)				  If TERMINAL-TEST(s)</a:t>
            </a:r>
          </a:p>
          <a:p>
            <a:pPr eaLnBrk="1" hangingPunct="1">
              <a:lnSpc>
                <a:spcPct val="110000"/>
              </a:lnSpc>
              <a:buFont typeface="Wingdings" charset="2"/>
              <a:buNone/>
            </a:pPr>
            <a:r>
              <a:rPr lang="en-US" sz="1800"/>
              <a:t>		max</a:t>
            </a:r>
            <a:r>
              <a:rPr lang="en-US" sz="1800" i="1" baseline="-25000"/>
              <a:t>a</a:t>
            </a:r>
            <a:r>
              <a:rPr lang="en-US" sz="1800"/>
              <a:t> EXPECTIMINIMAX(RESULT(</a:t>
            </a:r>
            <a:r>
              <a:rPr lang="en-US" sz="1800" i="1"/>
              <a:t>s</a:t>
            </a:r>
            <a:r>
              <a:rPr lang="en-US" sz="1800"/>
              <a:t>, </a:t>
            </a:r>
            <a:r>
              <a:rPr lang="en-US" sz="1800" i="1"/>
              <a:t>a</a:t>
            </a:r>
            <a:r>
              <a:rPr lang="en-US" sz="1800"/>
              <a:t>)) 	  If PLAYER(s)=MAX</a:t>
            </a:r>
          </a:p>
          <a:p>
            <a:pPr eaLnBrk="1" hangingPunct="1">
              <a:lnSpc>
                <a:spcPct val="110000"/>
              </a:lnSpc>
              <a:buFont typeface="Wingdings" charset="2"/>
              <a:buNone/>
            </a:pPr>
            <a:r>
              <a:rPr lang="en-US" sz="1800"/>
              <a:t>		min</a:t>
            </a:r>
            <a:r>
              <a:rPr lang="en-US" sz="1800" i="1" baseline="-25000"/>
              <a:t>a</a:t>
            </a:r>
            <a:r>
              <a:rPr lang="en-US" sz="1800"/>
              <a:t> EXPECTIMINIMAX(RESULT(</a:t>
            </a:r>
            <a:r>
              <a:rPr lang="en-US" sz="1800" i="1"/>
              <a:t>s</a:t>
            </a:r>
            <a:r>
              <a:rPr lang="en-US" sz="1800"/>
              <a:t>, </a:t>
            </a:r>
            <a:r>
              <a:rPr lang="en-US" sz="1800" i="1"/>
              <a:t>a</a:t>
            </a:r>
            <a:r>
              <a:rPr lang="en-US" sz="1800"/>
              <a:t>)) 	  If</a:t>
            </a:r>
            <a:r>
              <a:rPr lang="en-US" sz="1800" i="1"/>
              <a:t> </a:t>
            </a:r>
            <a:r>
              <a:rPr lang="en-US" sz="1800"/>
              <a:t>PLAYER(s)=MIN</a:t>
            </a:r>
            <a:endParaRPr lang="en-US" sz="1800" i="1"/>
          </a:p>
          <a:p>
            <a:pPr eaLnBrk="1" hangingPunct="1">
              <a:lnSpc>
                <a:spcPct val="110000"/>
              </a:lnSpc>
              <a:buFont typeface="Wingdings" charset="2"/>
              <a:buNone/>
            </a:pPr>
            <a:r>
              <a:rPr lang="en-US" sz="1800"/>
              <a:t>		</a:t>
            </a:r>
            <a:r>
              <a:rPr lang="en-US" sz="1800">
                <a:sym typeface="Symbol" charset="2"/>
              </a:rPr>
              <a:t></a:t>
            </a:r>
            <a:r>
              <a:rPr lang="en-US" sz="1800" i="1" baseline="-25000">
                <a:sym typeface="Symbol" charset="2"/>
              </a:rPr>
              <a:t>r</a:t>
            </a:r>
            <a:r>
              <a:rPr lang="en-US" sz="1800" i="1" baseline="-25000"/>
              <a:t>  </a:t>
            </a:r>
            <a:r>
              <a:rPr lang="en-US" sz="1800" i="1"/>
              <a:t>P(r)*</a:t>
            </a:r>
            <a:r>
              <a:rPr lang="en-US" sz="1800"/>
              <a:t>EXPECTIMINIMAX(RESULT(</a:t>
            </a:r>
            <a:r>
              <a:rPr lang="en-US" sz="1800" i="1"/>
              <a:t>s</a:t>
            </a:r>
            <a:r>
              <a:rPr lang="en-US" sz="1800"/>
              <a:t>, </a:t>
            </a:r>
            <a:r>
              <a:rPr lang="en-US" sz="1800" i="1"/>
              <a:t>r</a:t>
            </a:r>
            <a:r>
              <a:rPr lang="en-US" sz="1800"/>
              <a:t>))       If PLAYER(s)=CHANCE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sz="2400"/>
          </a:p>
          <a:p>
            <a:pPr eaLnBrk="1" hangingPunct="1">
              <a:lnSpc>
                <a:spcPct val="90000"/>
              </a:lnSpc>
            </a:pPr>
            <a:r>
              <a:rPr lang="en-US" sz="2400"/>
              <a:t>These equations can be backed-up recursively to the root of the game tree, just as with regular minimax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Time complexity is O(b</a:t>
            </a:r>
            <a:r>
              <a:rPr lang="en-US" sz="2000" baseline="30000"/>
              <a:t>m</a:t>
            </a:r>
            <a:r>
              <a:rPr lang="en-US" sz="2000"/>
              <a:t>n</a:t>
            </a:r>
            <a:r>
              <a:rPr lang="en-US" sz="2000" baseline="30000"/>
              <a:t>m</a:t>
            </a:r>
            <a:r>
              <a:rPr lang="en-US" sz="2000"/>
              <a:t>), where </a:t>
            </a:r>
            <a:r>
              <a:rPr lang="en-US" sz="2000" i="1"/>
              <a:t>n</a:t>
            </a:r>
            <a:r>
              <a:rPr lang="en-US" sz="2000"/>
              <a:t> is number of distinct rolls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Analogues of alpha-beta exist</a:t>
            </a:r>
          </a:p>
        </p:txBody>
      </p:sp>
      <p:sp>
        <p:nvSpPr>
          <p:cNvPr id="1024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ABC9F90-6FB6-A146-8611-D87CD1BF1794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0787" grpId="0" build="p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3A52DF-A963-CF42-95A3-500895913E8C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9830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Algorithm for nondeterministic games</a:t>
            </a:r>
          </a:p>
        </p:txBody>
      </p:sp>
      <p:graphicFrame>
        <p:nvGraphicFramePr>
          <p:cNvPr id="983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099318"/>
              </p:ext>
            </p:extLst>
          </p:nvPr>
        </p:nvGraphicFramePr>
        <p:xfrm>
          <a:off x="304800" y="1981200"/>
          <a:ext cx="8686800" cy="3424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Image" r:id="rId3" imgW="12923403" imgH="5121073" progId="">
                  <p:embed/>
                </p:oleObj>
              </mc:Choice>
              <mc:Fallback>
                <p:oleObj name="Image" r:id="rId3" imgW="12923403" imgH="5121073" progId="">
                  <p:embed/>
                  <p:pic>
                    <p:nvPicPr>
                      <p:cNvPr id="983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981200"/>
                        <a:ext cx="8686800" cy="342480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337911" y="4578796"/>
            <a:ext cx="5814408" cy="81556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466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B2DA0D7-A8AE-2B4C-9EA9-C82732947531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972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055270" cy="752450"/>
          </a:xfrm>
        </p:spPr>
        <p:txBody>
          <a:bodyPr/>
          <a:lstStyle/>
          <a:p>
            <a:r>
              <a:rPr lang="en-US" dirty="0"/>
              <a:t>Nondeterministic games</a:t>
            </a:r>
          </a:p>
        </p:txBody>
      </p:sp>
      <p:graphicFrame>
        <p:nvGraphicFramePr>
          <p:cNvPr id="97282" name="Object 2"/>
          <p:cNvGraphicFramePr>
            <a:graphicFrameLocks noChangeAspect="1"/>
          </p:cNvGraphicFramePr>
          <p:nvPr/>
        </p:nvGraphicFramePr>
        <p:xfrm>
          <a:off x="538163" y="1304925"/>
          <a:ext cx="8067675" cy="501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Image" r:id="rId3" imgW="10763149" imgH="6696788" progId="">
                  <p:embed/>
                </p:oleObj>
              </mc:Choice>
              <mc:Fallback>
                <p:oleObj name="Image" r:id="rId3" imgW="10763149" imgH="6696788" progId="">
                  <p:embed/>
                  <p:pic>
                    <p:nvPicPr>
                      <p:cNvPr id="972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3" y="1304925"/>
                        <a:ext cx="8067675" cy="501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03366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6404779-036E-1D43-BF78-4D582E8A63C6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3200400" y="2895600"/>
            <a:ext cx="5410200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35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Nondeterministic games: the element of chance</a:t>
            </a:r>
          </a:p>
        </p:txBody>
      </p:sp>
      <p:pic>
        <p:nvPicPr>
          <p:cNvPr id="100358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lum contrast="6000"/>
          </a:blip>
          <a:srcRect l="9859" r="11267"/>
          <a:stretch>
            <a:fillRect/>
          </a:stretch>
        </p:blipFill>
        <p:spPr>
          <a:xfrm>
            <a:off x="381000" y="2895600"/>
            <a:ext cx="4267200" cy="3149600"/>
          </a:xfrm>
        </p:spPr>
      </p:pic>
      <p:sp>
        <p:nvSpPr>
          <p:cNvPr id="100359" name="Oval 5"/>
          <p:cNvSpPr>
            <a:spLocks noChangeArrowheads="1"/>
          </p:cNvSpPr>
          <p:nvPr/>
        </p:nvSpPr>
        <p:spPr bwMode="auto">
          <a:xfrm>
            <a:off x="4495800" y="2133600"/>
            <a:ext cx="304800" cy="304800"/>
          </a:xfrm>
          <a:prstGeom prst="ellipse">
            <a:avLst/>
          </a:prstGeom>
          <a:solidFill>
            <a:srgbClr val="B2B2B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60" name="Line 6"/>
          <p:cNvSpPr>
            <a:spLocks noChangeShapeType="1"/>
          </p:cNvSpPr>
          <p:nvPr/>
        </p:nvSpPr>
        <p:spPr bwMode="auto">
          <a:xfrm flipH="1">
            <a:off x="2971800" y="2438400"/>
            <a:ext cx="16764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61" name="Line 7"/>
          <p:cNvSpPr>
            <a:spLocks noChangeShapeType="1"/>
          </p:cNvSpPr>
          <p:nvPr/>
        </p:nvSpPr>
        <p:spPr bwMode="auto">
          <a:xfrm>
            <a:off x="4648200" y="2438400"/>
            <a:ext cx="16764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62" name="Text Box 8"/>
          <p:cNvSpPr txBox="1">
            <a:spLocks noChangeArrowheads="1"/>
          </p:cNvSpPr>
          <p:nvPr/>
        </p:nvSpPr>
        <p:spPr bwMode="auto">
          <a:xfrm>
            <a:off x="3108325" y="3032125"/>
            <a:ext cx="296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 charset="0"/>
              </a:rPr>
              <a:t>3</a:t>
            </a:r>
          </a:p>
        </p:txBody>
      </p:sp>
      <p:sp>
        <p:nvSpPr>
          <p:cNvPr id="100363" name="Text Box 9"/>
          <p:cNvSpPr txBox="1">
            <a:spLocks noChangeArrowheads="1"/>
          </p:cNvSpPr>
          <p:nvPr/>
        </p:nvSpPr>
        <p:spPr bwMode="auto">
          <a:xfrm>
            <a:off x="6477000" y="2971800"/>
            <a:ext cx="307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 charset="0"/>
              </a:rPr>
              <a:t>?</a:t>
            </a:r>
          </a:p>
        </p:txBody>
      </p:sp>
      <p:sp>
        <p:nvSpPr>
          <p:cNvPr id="100364" name="Text Box 10"/>
          <p:cNvSpPr txBox="1">
            <a:spLocks noChangeArrowheads="1"/>
          </p:cNvSpPr>
          <p:nvPr/>
        </p:nvSpPr>
        <p:spPr bwMode="auto">
          <a:xfrm>
            <a:off x="5486400" y="2438400"/>
            <a:ext cx="4667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 charset="0"/>
              </a:rPr>
              <a:t>0.5</a:t>
            </a:r>
          </a:p>
        </p:txBody>
      </p:sp>
      <p:sp>
        <p:nvSpPr>
          <p:cNvPr id="100365" name="Text Box 11"/>
          <p:cNvSpPr txBox="1">
            <a:spLocks noChangeArrowheads="1"/>
          </p:cNvSpPr>
          <p:nvPr/>
        </p:nvSpPr>
        <p:spPr bwMode="auto">
          <a:xfrm>
            <a:off x="3343275" y="2438400"/>
            <a:ext cx="4667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 charset="0"/>
              </a:rPr>
              <a:t>0.5</a:t>
            </a:r>
          </a:p>
        </p:txBody>
      </p:sp>
      <p:sp>
        <p:nvSpPr>
          <p:cNvPr id="100366" name="Text Box 12"/>
          <p:cNvSpPr txBox="1">
            <a:spLocks noChangeArrowheads="1"/>
          </p:cNvSpPr>
          <p:nvPr/>
        </p:nvSpPr>
        <p:spPr bwMode="auto">
          <a:xfrm>
            <a:off x="5943600" y="5683250"/>
            <a:ext cx="296863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 charset="0"/>
              </a:rPr>
              <a:t>8</a:t>
            </a:r>
          </a:p>
        </p:txBody>
      </p:sp>
      <p:sp>
        <p:nvSpPr>
          <p:cNvPr id="100367" name="Text Box 13"/>
          <p:cNvSpPr txBox="1">
            <a:spLocks noChangeArrowheads="1"/>
          </p:cNvSpPr>
          <p:nvPr/>
        </p:nvSpPr>
        <p:spPr bwMode="auto">
          <a:xfrm>
            <a:off x="5486400" y="5683250"/>
            <a:ext cx="409575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 charset="0"/>
              </a:rPr>
              <a:t>17</a:t>
            </a:r>
          </a:p>
        </p:txBody>
      </p:sp>
      <p:sp>
        <p:nvSpPr>
          <p:cNvPr id="100368" name="Text Box 14"/>
          <p:cNvSpPr txBox="1">
            <a:spLocks noChangeArrowheads="1"/>
          </p:cNvSpPr>
          <p:nvPr/>
        </p:nvSpPr>
        <p:spPr bwMode="auto">
          <a:xfrm>
            <a:off x="5410200" y="4876800"/>
            <a:ext cx="296863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 charset="0"/>
              </a:rPr>
              <a:t>8</a:t>
            </a:r>
          </a:p>
        </p:txBody>
      </p:sp>
      <p:sp>
        <p:nvSpPr>
          <p:cNvPr id="100369" name="Text Box 15"/>
          <p:cNvSpPr txBox="1">
            <a:spLocks noChangeArrowheads="1"/>
          </p:cNvSpPr>
          <p:nvPr/>
        </p:nvSpPr>
        <p:spPr bwMode="auto">
          <a:xfrm>
            <a:off x="5029200" y="3930650"/>
            <a:ext cx="307975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 charset="0"/>
              </a:rPr>
              <a:t>?</a:t>
            </a:r>
          </a:p>
        </p:txBody>
      </p:sp>
      <p:sp>
        <p:nvSpPr>
          <p:cNvPr id="100370" name="Text Box 16"/>
          <p:cNvSpPr txBox="1">
            <a:spLocks noChangeArrowheads="1"/>
          </p:cNvSpPr>
          <p:nvPr/>
        </p:nvSpPr>
        <p:spPr bwMode="auto">
          <a:xfrm>
            <a:off x="457200" y="2182813"/>
            <a:ext cx="8429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Tahoma" charset="0"/>
              </a:rPr>
              <a:t>CHANCE</a:t>
            </a:r>
          </a:p>
        </p:txBody>
      </p:sp>
      <p:sp>
        <p:nvSpPr>
          <p:cNvPr id="100371" name="Text Box 17"/>
          <p:cNvSpPr txBox="1">
            <a:spLocks noChangeArrowheads="1"/>
          </p:cNvSpPr>
          <p:nvPr/>
        </p:nvSpPr>
        <p:spPr bwMode="auto">
          <a:xfrm>
            <a:off x="4876800" y="2133600"/>
            <a:ext cx="307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 charset="0"/>
              </a:rPr>
              <a:t>?</a:t>
            </a:r>
          </a:p>
        </p:txBody>
      </p:sp>
      <p:sp>
        <p:nvSpPr>
          <p:cNvPr id="100372" name="Text Box 18"/>
          <p:cNvSpPr txBox="1">
            <a:spLocks noChangeArrowheads="1"/>
          </p:cNvSpPr>
          <p:nvPr/>
        </p:nvSpPr>
        <p:spPr bwMode="auto">
          <a:xfrm>
            <a:off x="228600" y="1371600"/>
            <a:ext cx="8839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0066FF"/>
                </a:solidFill>
                <a:latin typeface="Tahoma" charset="0"/>
              </a:rPr>
              <a:t>expectimax</a:t>
            </a:r>
            <a:r>
              <a:rPr lang="en-US" sz="2000">
                <a:latin typeface="Tahoma" charset="0"/>
              </a:rPr>
              <a:t> and </a:t>
            </a:r>
            <a:r>
              <a:rPr lang="en-US" sz="2000" b="1">
                <a:solidFill>
                  <a:srgbClr val="0066FF"/>
                </a:solidFill>
                <a:latin typeface="Tahoma" charset="0"/>
              </a:rPr>
              <a:t>expectimin</a:t>
            </a:r>
            <a:r>
              <a:rPr lang="en-US" sz="2000">
                <a:latin typeface="Tahoma" charset="0"/>
              </a:rPr>
              <a:t>, expected values over all possible outcomes</a:t>
            </a:r>
          </a:p>
        </p:txBody>
      </p:sp>
    </p:spTree>
    <p:extLst>
      <p:ext uri="{BB962C8B-B14F-4D97-AF65-F5344CB8AC3E}">
        <p14:creationId xmlns:p14="http://schemas.microsoft.com/office/powerpoint/2010/main" val="32363628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7005CF-7403-C747-8FA7-9FB8353EC650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101380" name="Picture 2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3200400" y="2895600"/>
            <a:ext cx="5410200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8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Nondeterministic games: the element of chance</a:t>
            </a:r>
          </a:p>
        </p:txBody>
      </p:sp>
      <p:pic>
        <p:nvPicPr>
          <p:cNvPr id="101382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lum contrast="6000"/>
          </a:blip>
          <a:srcRect l="9859" r="11267"/>
          <a:stretch>
            <a:fillRect/>
          </a:stretch>
        </p:blipFill>
        <p:spPr>
          <a:xfrm>
            <a:off x="381000" y="2895600"/>
            <a:ext cx="4267200" cy="3149600"/>
          </a:xfrm>
        </p:spPr>
      </p:pic>
      <p:sp>
        <p:nvSpPr>
          <p:cNvPr id="101383" name="Oval 5"/>
          <p:cNvSpPr>
            <a:spLocks noChangeArrowheads="1"/>
          </p:cNvSpPr>
          <p:nvPr/>
        </p:nvSpPr>
        <p:spPr bwMode="auto">
          <a:xfrm>
            <a:off x="4495800" y="2133600"/>
            <a:ext cx="304800" cy="304800"/>
          </a:xfrm>
          <a:prstGeom prst="ellipse">
            <a:avLst/>
          </a:prstGeom>
          <a:solidFill>
            <a:srgbClr val="B2B2B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384" name="Line 6"/>
          <p:cNvSpPr>
            <a:spLocks noChangeShapeType="1"/>
          </p:cNvSpPr>
          <p:nvPr/>
        </p:nvSpPr>
        <p:spPr bwMode="auto">
          <a:xfrm flipH="1">
            <a:off x="2971800" y="2438400"/>
            <a:ext cx="16764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385" name="Line 7"/>
          <p:cNvSpPr>
            <a:spLocks noChangeShapeType="1"/>
          </p:cNvSpPr>
          <p:nvPr/>
        </p:nvSpPr>
        <p:spPr bwMode="auto">
          <a:xfrm>
            <a:off x="4648200" y="2438400"/>
            <a:ext cx="16764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386" name="Text Box 8"/>
          <p:cNvSpPr txBox="1">
            <a:spLocks noChangeArrowheads="1"/>
          </p:cNvSpPr>
          <p:nvPr/>
        </p:nvSpPr>
        <p:spPr bwMode="auto">
          <a:xfrm>
            <a:off x="3108325" y="3032125"/>
            <a:ext cx="296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 charset="0"/>
              </a:rPr>
              <a:t>3</a:t>
            </a:r>
          </a:p>
        </p:txBody>
      </p:sp>
      <p:sp>
        <p:nvSpPr>
          <p:cNvPr id="101387" name="Text Box 9"/>
          <p:cNvSpPr txBox="1">
            <a:spLocks noChangeArrowheads="1"/>
          </p:cNvSpPr>
          <p:nvPr/>
        </p:nvSpPr>
        <p:spPr bwMode="auto">
          <a:xfrm>
            <a:off x="6477000" y="2774950"/>
            <a:ext cx="4095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Arial" charset="0"/>
              </a:rPr>
              <a:t>5</a:t>
            </a:r>
          </a:p>
        </p:txBody>
      </p:sp>
      <p:sp>
        <p:nvSpPr>
          <p:cNvPr id="101388" name="Text Box 10"/>
          <p:cNvSpPr txBox="1">
            <a:spLocks noChangeArrowheads="1"/>
          </p:cNvSpPr>
          <p:nvPr/>
        </p:nvSpPr>
        <p:spPr bwMode="auto">
          <a:xfrm>
            <a:off x="5486400" y="2438400"/>
            <a:ext cx="4667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 charset="0"/>
              </a:rPr>
              <a:t>0.5</a:t>
            </a:r>
          </a:p>
        </p:txBody>
      </p:sp>
      <p:sp>
        <p:nvSpPr>
          <p:cNvPr id="101389" name="Text Box 11"/>
          <p:cNvSpPr txBox="1">
            <a:spLocks noChangeArrowheads="1"/>
          </p:cNvSpPr>
          <p:nvPr/>
        </p:nvSpPr>
        <p:spPr bwMode="auto">
          <a:xfrm>
            <a:off x="3343275" y="2438400"/>
            <a:ext cx="4667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 charset="0"/>
              </a:rPr>
              <a:t>0.5</a:t>
            </a:r>
          </a:p>
        </p:txBody>
      </p:sp>
      <p:sp>
        <p:nvSpPr>
          <p:cNvPr id="101390" name="Text Box 12"/>
          <p:cNvSpPr txBox="1">
            <a:spLocks noChangeArrowheads="1"/>
          </p:cNvSpPr>
          <p:nvPr/>
        </p:nvSpPr>
        <p:spPr bwMode="auto">
          <a:xfrm>
            <a:off x="5943600" y="5683250"/>
            <a:ext cx="296863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 charset="0"/>
              </a:rPr>
              <a:t>8</a:t>
            </a:r>
          </a:p>
        </p:txBody>
      </p:sp>
      <p:sp>
        <p:nvSpPr>
          <p:cNvPr id="101391" name="Text Box 13"/>
          <p:cNvSpPr txBox="1">
            <a:spLocks noChangeArrowheads="1"/>
          </p:cNvSpPr>
          <p:nvPr/>
        </p:nvSpPr>
        <p:spPr bwMode="auto">
          <a:xfrm>
            <a:off x="5486400" y="5683250"/>
            <a:ext cx="409575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 charset="0"/>
              </a:rPr>
              <a:t>17</a:t>
            </a:r>
          </a:p>
        </p:txBody>
      </p:sp>
      <p:sp>
        <p:nvSpPr>
          <p:cNvPr id="101392" name="Text Box 14"/>
          <p:cNvSpPr txBox="1">
            <a:spLocks noChangeArrowheads="1"/>
          </p:cNvSpPr>
          <p:nvPr/>
        </p:nvSpPr>
        <p:spPr bwMode="auto">
          <a:xfrm>
            <a:off x="5410200" y="4876800"/>
            <a:ext cx="296863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Arial" charset="0"/>
              </a:rPr>
              <a:t>8</a:t>
            </a:r>
          </a:p>
        </p:txBody>
      </p:sp>
      <p:sp>
        <p:nvSpPr>
          <p:cNvPr id="101393" name="Text Box 15"/>
          <p:cNvSpPr txBox="1">
            <a:spLocks noChangeArrowheads="1"/>
          </p:cNvSpPr>
          <p:nvPr/>
        </p:nvSpPr>
        <p:spPr bwMode="auto">
          <a:xfrm>
            <a:off x="4953000" y="3687763"/>
            <a:ext cx="409575" cy="5794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C3300"/>
                </a:solidFill>
                <a:latin typeface="Arial" charset="0"/>
              </a:rPr>
              <a:t>5</a:t>
            </a:r>
          </a:p>
        </p:txBody>
      </p:sp>
      <p:sp>
        <p:nvSpPr>
          <p:cNvPr id="101394" name="Text Box 16"/>
          <p:cNvSpPr txBox="1">
            <a:spLocks noChangeArrowheads="1"/>
          </p:cNvSpPr>
          <p:nvPr/>
        </p:nvSpPr>
        <p:spPr bwMode="auto">
          <a:xfrm>
            <a:off x="457200" y="2182813"/>
            <a:ext cx="8429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Tahoma" charset="0"/>
              </a:rPr>
              <a:t>CHANCE</a:t>
            </a:r>
          </a:p>
        </p:txBody>
      </p:sp>
      <p:sp>
        <p:nvSpPr>
          <p:cNvPr id="101395" name="Text Box 17"/>
          <p:cNvSpPr txBox="1">
            <a:spLocks noChangeArrowheads="1"/>
          </p:cNvSpPr>
          <p:nvPr/>
        </p:nvSpPr>
        <p:spPr bwMode="auto">
          <a:xfrm>
            <a:off x="4876800" y="1936750"/>
            <a:ext cx="20462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33CC33"/>
                </a:solidFill>
                <a:latin typeface="Arial" charset="0"/>
              </a:rPr>
              <a:t>4 </a:t>
            </a:r>
            <a:r>
              <a:rPr lang="en-US" sz="1800" b="1">
                <a:solidFill>
                  <a:srgbClr val="33CC33"/>
                </a:solidFill>
                <a:latin typeface="Arial" charset="0"/>
              </a:rPr>
              <a:t>= 0.5*3 + 0.5*5</a:t>
            </a:r>
          </a:p>
        </p:txBody>
      </p:sp>
      <p:sp>
        <p:nvSpPr>
          <p:cNvPr id="101396" name="Text Box 18"/>
          <p:cNvSpPr txBox="1">
            <a:spLocks noChangeArrowheads="1"/>
          </p:cNvSpPr>
          <p:nvPr/>
        </p:nvSpPr>
        <p:spPr bwMode="auto">
          <a:xfrm>
            <a:off x="381000" y="2182813"/>
            <a:ext cx="1203325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33CC33"/>
                </a:solidFill>
                <a:latin typeface="Tahoma" charset="0"/>
              </a:rPr>
              <a:t>Expectimax</a:t>
            </a:r>
          </a:p>
        </p:txBody>
      </p:sp>
      <p:sp>
        <p:nvSpPr>
          <p:cNvPr id="101397" name="Text Box 20"/>
          <p:cNvSpPr txBox="1">
            <a:spLocks noChangeArrowheads="1"/>
          </p:cNvSpPr>
          <p:nvPr/>
        </p:nvSpPr>
        <p:spPr bwMode="auto">
          <a:xfrm>
            <a:off x="381000" y="3935413"/>
            <a:ext cx="1155700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CC3300"/>
                </a:solidFill>
                <a:latin typeface="Tahoma" charset="0"/>
              </a:rPr>
              <a:t>Expectimin</a:t>
            </a:r>
          </a:p>
        </p:txBody>
      </p:sp>
    </p:spTree>
    <p:extLst>
      <p:ext uri="{BB962C8B-B14F-4D97-AF65-F5344CB8AC3E}">
        <p14:creationId xmlns:p14="http://schemas.microsoft.com/office/powerpoint/2010/main" val="38884886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0719BC9-FEA8-8F40-B289-6CCB3E98C2F7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0240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Evaluation functions: Exact values DO matter</a:t>
            </a:r>
          </a:p>
        </p:txBody>
      </p:sp>
      <p:sp>
        <p:nvSpPr>
          <p:cNvPr id="102405" name="Text Box 4"/>
          <p:cNvSpPr txBox="1">
            <a:spLocks noChangeArrowheads="1"/>
          </p:cNvSpPr>
          <p:nvPr/>
        </p:nvSpPr>
        <p:spPr bwMode="auto">
          <a:xfrm>
            <a:off x="457200" y="1371600"/>
            <a:ext cx="8077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Tahoma" charset="0"/>
              </a:rPr>
              <a:t>Order-preserving transformation do not necessarily behave the same!</a:t>
            </a:r>
            <a:endParaRPr lang="en-US" sz="2000">
              <a:latin typeface="Tahoma" charset="0"/>
            </a:endParaRPr>
          </a:p>
        </p:txBody>
      </p:sp>
      <p:grpSp>
        <p:nvGrpSpPr>
          <p:cNvPr id="102406" name="Group 7"/>
          <p:cNvGrpSpPr>
            <a:grpSpLocks/>
          </p:cNvGrpSpPr>
          <p:nvPr/>
        </p:nvGrpSpPr>
        <p:grpSpPr bwMode="auto">
          <a:xfrm>
            <a:off x="81566" y="2057399"/>
            <a:ext cx="8715784" cy="3558325"/>
            <a:chOff x="144" y="1296"/>
            <a:chExt cx="5376" cy="2232"/>
          </a:xfrm>
        </p:grpSpPr>
        <p:pic>
          <p:nvPicPr>
            <p:cNvPr id="102407" name="Picture 3" descr="changeminimax"/>
            <p:cNvPicPr>
              <a:picLocks noChangeAspect="1" noChangeArrowheads="1"/>
            </p:cNvPicPr>
            <p:nvPr/>
          </p:nvPicPr>
          <p:blipFill>
            <a:blip r:embed="rId2">
              <a:lum contrast="6000"/>
            </a:blip>
            <a:srcRect/>
            <a:stretch>
              <a:fillRect/>
            </a:stretch>
          </p:blipFill>
          <p:spPr bwMode="auto">
            <a:xfrm>
              <a:off x="144" y="1296"/>
              <a:ext cx="5376" cy="2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08" name="Oval 5"/>
            <p:cNvSpPr>
              <a:spLocks noChangeArrowheads="1"/>
            </p:cNvSpPr>
            <p:nvPr/>
          </p:nvSpPr>
          <p:spPr bwMode="auto">
            <a:xfrm>
              <a:off x="5136" y="1968"/>
              <a:ext cx="336" cy="336"/>
            </a:xfrm>
            <a:prstGeom prst="ellips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09" name="Oval 6"/>
            <p:cNvSpPr>
              <a:spLocks noChangeArrowheads="1"/>
            </p:cNvSpPr>
            <p:nvPr/>
          </p:nvSpPr>
          <p:spPr bwMode="auto">
            <a:xfrm>
              <a:off x="2592" y="1968"/>
              <a:ext cx="336" cy="336"/>
            </a:xfrm>
            <a:prstGeom prst="ellips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529351" y="5231246"/>
            <a:ext cx="4777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400</a:t>
            </a:r>
          </a:p>
        </p:txBody>
      </p:sp>
    </p:spTree>
    <p:extLst>
      <p:ext uri="{BB962C8B-B14F-4D97-AF65-F5344CB8AC3E}">
        <p14:creationId xmlns:p14="http://schemas.microsoft.com/office/powerpoint/2010/main" val="20263957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7F075FD-9417-6B49-B54D-02E3A303EA84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Isssues</a:t>
            </a:r>
            <a:r>
              <a:rPr lang="en-US" dirty="0"/>
              <a:t> for nondeterministic games</a:t>
            </a:r>
          </a:p>
        </p:txBody>
      </p:sp>
      <p:pic>
        <p:nvPicPr>
          <p:cNvPr id="103429" name="Picture 3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 bwMode="auto">
          <a:xfrm>
            <a:off x="381000" y="1993900"/>
            <a:ext cx="8391525" cy="280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74627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673" r="5936"/>
          <a:stretch/>
        </p:blipFill>
        <p:spPr>
          <a:xfrm>
            <a:off x="6433456" y="4550334"/>
            <a:ext cx="1491343" cy="1896831"/>
          </a:xfrm>
          <a:prstGeom prst="rect">
            <a:avLst/>
          </a:prstGeom>
        </p:spPr>
      </p:pic>
      <p:sp>
        <p:nvSpPr>
          <p:cNvPr id="1708" name="Shape 1708"/>
          <p:cNvSpPr txBox="1">
            <a:spLocks noGrp="1"/>
          </p:cNvSpPr>
          <p:nvPr>
            <p:ph type="body" idx="1"/>
          </p:nvPr>
        </p:nvSpPr>
        <p:spPr>
          <a:xfrm>
            <a:off x="457200" y="1189704"/>
            <a:ext cx="7957457" cy="31319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lang="en-US" dirty="0"/>
              <a:t>Poker</a:t>
            </a:r>
          </a:p>
          <a:p>
            <a:pPr marL="800100" lvl="1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dirty="0"/>
              <a:t>Plays competitively with top human players</a:t>
            </a:r>
          </a:p>
          <a:p>
            <a:pPr marL="800100" marR="0" lvl="1" indent="-34290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dirty="0"/>
              <a:t>“Solved” for heads-up limit Texas hold ‘</a:t>
            </a:r>
            <a:r>
              <a:rPr lang="en-US" dirty="0" err="1"/>
              <a:t>em</a:t>
            </a:r>
            <a:endParaRPr lang="en-US" dirty="0"/>
          </a:p>
          <a:p>
            <a:pPr marL="1485900" marR="0" lvl="2" indent="-34290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dirty="0"/>
              <a:t>Not guaranteed to win each game, but comes out ahead over enough hands</a:t>
            </a:r>
          </a:p>
          <a:p>
            <a:pPr marL="1485900" marR="0" lvl="2" indent="-34290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dirty="0"/>
              <a:t>Learned a database of values through self-play</a:t>
            </a:r>
          </a:p>
          <a:p>
            <a:pPr marL="800100" lvl="1" indent="-34290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dirty="0"/>
              <a:t>No-limit Texas hold ‘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“</a:t>
            </a:r>
            <a:r>
              <a:rPr lang="en-US" dirty="0" err="1"/>
              <a:t>Libratus</a:t>
            </a:r>
            <a:r>
              <a:rPr lang="en-US" dirty="0"/>
              <a:t>” by CMU</a:t>
            </a:r>
          </a:p>
          <a:p>
            <a:pPr marL="1485900" lvl="2" indent="-34290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dirty="0"/>
              <a:t>Beat top human players in the tournament (2017)</a:t>
            </a:r>
          </a:p>
        </p:txBody>
      </p:sp>
      <p:sp>
        <p:nvSpPr>
          <p:cNvPr id="1709" name="Shape 1709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240"/>
              <a:t>State-of-the-art</a:t>
            </a:r>
          </a:p>
        </p:txBody>
      </p:sp>
      <p:sp>
        <p:nvSpPr>
          <p:cNvPr id="1710" name="Shape 1710"/>
          <p:cNvSpPr txBox="1">
            <a:spLocks noGrp="1"/>
          </p:cNvSpPr>
          <p:nvPr>
            <p:ph type="sldNum" idx="12"/>
          </p:nvPr>
        </p:nvSpPr>
        <p:spPr>
          <a:xfrm rot="-5400000">
            <a:off x="8227324" y="5885470"/>
            <a:ext cx="13158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69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6" y="4553049"/>
            <a:ext cx="3366002" cy="18941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9717" y="6392749"/>
            <a:ext cx="7181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Jan 11-30, 2017 @ Rivers Casino, Pittsburgh          </a:t>
            </a:r>
            <a:r>
              <a:rPr lang="en-US" sz="1100" dirty="0"/>
              <a:t>  </a:t>
            </a:r>
            <a:r>
              <a:rPr lang="en-US" sz="1100" dirty="0" err="1"/>
              <a:t>Tuomas</a:t>
            </a:r>
            <a:r>
              <a:rPr lang="en-US" sz="1100" dirty="0"/>
              <a:t> </a:t>
            </a:r>
            <a:r>
              <a:rPr lang="en-US" sz="1100" dirty="0" err="1"/>
              <a:t>Sandholm</a:t>
            </a:r>
            <a:r>
              <a:rPr lang="en-US" sz="1100" dirty="0"/>
              <a:t>             Noam Brown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1313" r="7713"/>
          <a:stretch/>
        </p:blipFill>
        <p:spPr>
          <a:xfrm>
            <a:off x="5040090" y="4552488"/>
            <a:ext cx="1393371" cy="18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99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3375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Types of Games</a:t>
            </a:r>
          </a:p>
        </p:txBody>
      </p:sp>
      <p:sp>
        <p:nvSpPr>
          <p:cNvPr id="266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023CE22-A6F2-B24B-AF77-869AC671FEB3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570384" name="Group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295875"/>
              </p:ext>
            </p:extLst>
          </p:nvPr>
        </p:nvGraphicFramePr>
        <p:xfrm>
          <a:off x="2828925" y="2397125"/>
          <a:ext cx="5172075" cy="3330258"/>
        </p:xfrm>
        <a:graphic>
          <a:graphicData uri="http://schemas.openxmlformats.org/drawingml/2006/table">
            <a:tbl>
              <a:tblPr/>
              <a:tblGrid>
                <a:gridCol w="2586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6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31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C0000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chess, checkers, go, </a:t>
                      </a:r>
                      <a:r>
                        <a:rPr kumimoji="1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othello</a:t>
                      </a: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, …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C0000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backgammon, monopoly,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1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C0000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Battleship, </a:t>
                      </a:r>
                      <a:r>
                        <a:rPr kumimoji="1" lang="en-US" sz="2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above with time/space limits</a:t>
                      </a:r>
                      <a:endParaRPr kumimoji="1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C0000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  <a:cs typeface="ＭＳ Ｐゴシック" charset="-128"/>
                        </a:rPr>
                        <a:t>Bridge, poker, scrabble,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70385" name="Text Box 17"/>
          <p:cNvSpPr txBox="1">
            <a:spLocks noChangeArrowheads="1"/>
          </p:cNvSpPr>
          <p:nvPr/>
        </p:nvSpPr>
        <p:spPr bwMode="auto">
          <a:xfrm>
            <a:off x="601663" y="2628900"/>
            <a:ext cx="2217737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>
                <a:solidFill>
                  <a:schemeClr val="hlink"/>
                </a:solidFill>
              </a:rPr>
              <a:t>Perfect</a:t>
            </a:r>
          </a:p>
          <a:p>
            <a:pPr>
              <a:defRPr/>
            </a:pPr>
            <a:r>
              <a:rPr lang="en-US">
                <a:solidFill>
                  <a:schemeClr val="hlink"/>
                </a:solidFill>
              </a:rPr>
              <a:t>Information</a:t>
            </a:r>
          </a:p>
        </p:txBody>
      </p:sp>
      <p:sp>
        <p:nvSpPr>
          <p:cNvPr id="570387" name="Text Box 19"/>
          <p:cNvSpPr txBox="1">
            <a:spLocks noChangeArrowheads="1"/>
          </p:cNvSpPr>
          <p:nvPr/>
        </p:nvSpPr>
        <p:spPr bwMode="auto">
          <a:xfrm>
            <a:off x="601663" y="4189413"/>
            <a:ext cx="2217737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>
                <a:solidFill>
                  <a:schemeClr val="hlink"/>
                </a:solidFill>
              </a:rPr>
              <a:t>Imperfect</a:t>
            </a:r>
          </a:p>
          <a:p>
            <a:pPr>
              <a:defRPr/>
            </a:pPr>
            <a:r>
              <a:rPr lang="en-US">
                <a:solidFill>
                  <a:schemeClr val="hlink"/>
                </a:solidFill>
              </a:rPr>
              <a:t>Information</a:t>
            </a:r>
          </a:p>
        </p:txBody>
      </p:sp>
      <p:sp>
        <p:nvSpPr>
          <p:cNvPr id="570388" name="Text Box 20"/>
          <p:cNvSpPr txBox="1">
            <a:spLocks noChangeArrowheads="1"/>
          </p:cNvSpPr>
          <p:nvPr/>
        </p:nvSpPr>
        <p:spPr bwMode="auto">
          <a:xfrm>
            <a:off x="5635625" y="1795463"/>
            <a:ext cx="2058988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>
                <a:solidFill>
                  <a:schemeClr val="hlink"/>
                </a:solidFill>
              </a:rPr>
              <a:t>Stochastic</a:t>
            </a:r>
          </a:p>
        </p:txBody>
      </p:sp>
      <p:sp>
        <p:nvSpPr>
          <p:cNvPr id="570389" name="Text Box 21"/>
          <p:cNvSpPr txBox="1">
            <a:spLocks noChangeArrowheads="1"/>
          </p:cNvSpPr>
          <p:nvPr/>
        </p:nvSpPr>
        <p:spPr bwMode="auto">
          <a:xfrm>
            <a:off x="2868613" y="1795463"/>
            <a:ext cx="253206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>
                <a:solidFill>
                  <a:schemeClr val="hlink"/>
                </a:solidFill>
              </a:rPr>
              <a:t>Deterministic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Games are fun to work on!</a:t>
            </a:r>
          </a:p>
          <a:p>
            <a:r>
              <a:rPr lang="en-US" dirty="0"/>
              <a:t>Illustrate </a:t>
            </a:r>
            <a:r>
              <a:rPr lang="en-US" i="1" dirty="0"/>
              <a:t>key </a:t>
            </a:r>
            <a:r>
              <a:rPr lang="en-US" dirty="0"/>
              <a:t>points about AI:</a:t>
            </a:r>
          </a:p>
          <a:p>
            <a:pPr lvl="1"/>
            <a:r>
              <a:rPr lang="en-US" dirty="0"/>
              <a:t>Perfection not possible =&gt; Must approximate!</a:t>
            </a:r>
          </a:p>
          <a:p>
            <a:pPr lvl="1"/>
            <a:r>
              <a:rPr lang="en-US" dirty="0"/>
              <a:t>Important to have multiple ways of doing something</a:t>
            </a:r>
            <a:br>
              <a:rPr lang="en-US" dirty="0"/>
            </a:br>
            <a:r>
              <a:rPr lang="en-US" dirty="0"/>
              <a:t>e.g. To answer “what move to make?” can use:</a:t>
            </a:r>
          </a:p>
          <a:p>
            <a:pPr lvl="2"/>
            <a:r>
              <a:rPr lang="en-US" dirty="0"/>
              <a:t>Search</a:t>
            </a:r>
          </a:p>
          <a:p>
            <a:pPr lvl="2"/>
            <a:r>
              <a:rPr lang="en-US" dirty="0"/>
              <a:t>Evaluation function</a:t>
            </a:r>
          </a:p>
          <a:p>
            <a:pPr lvl="1"/>
            <a:r>
              <a:rPr lang="en-US" dirty="0"/>
              <a:t>Must operate in an uncertain world</a:t>
            </a:r>
          </a:p>
          <a:p>
            <a:r>
              <a:rPr lang="en-US" dirty="0"/>
              <a:t>For next week: Chapter 6: Constraint Satisfaction Problems and Chapter 7: </a:t>
            </a:r>
            <a:r>
              <a:rPr lang="en-US"/>
              <a:t>Propositional Logic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0445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5CAFBE-8D72-5741-955C-01DF7073055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88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74C9EEA-F47C-1E4A-BD99-66AB23E1D06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Generate Game Tree</a:t>
            </a:r>
          </a:p>
        </p:txBody>
      </p:sp>
      <p:graphicFrame>
        <p:nvGraphicFramePr>
          <p:cNvPr id="328707" name="Group 3"/>
          <p:cNvGraphicFramePr>
            <a:graphicFrameLocks noGrp="1"/>
          </p:cNvGraphicFramePr>
          <p:nvPr/>
        </p:nvGraphicFramePr>
        <p:xfrm>
          <a:off x="4189413" y="1876425"/>
          <a:ext cx="789305" cy="109728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348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CA0934-5675-0646-906E-FAD43E8B26F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Generate Game Tree</a:t>
            </a:r>
          </a:p>
        </p:txBody>
      </p:sp>
      <p:graphicFrame>
        <p:nvGraphicFramePr>
          <p:cNvPr id="329731" name="Group 3"/>
          <p:cNvGraphicFramePr>
            <a:graphicFrameLocks noGrp="1"/>
          </p:cNvGraphicFramePr>
          <p:nvPr/>
        </p:nvGraphicFramePr>
        <p:xfrm>
          <a:off x="4189413" y="1901825"/>
          <a:ext cx="789305" cy="109728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9757" name="Group 29"/>
          <p:cNvGraphicFramePr>
            <a:graphicFrameLocks noGrp="1"/>
          </p:cNvGraphicFramePr>
          <p:nvPr/>
        </p:nvGraphicFramePr>
        <p:xfrm>
          <a:off x="3276600" y="3244850"/>
          <a:ext cx="789305" cy="109728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9783" name="Group 55"/>
          <p:cNvGraphicFramePr>
            <a:graphicFrameLocks noGrp="1"/>
          </p:cNvGraphicFramePr>
          <p:nvPr/>
        </p:nvGraphicFramePr>
        <p:xfrm>
          <a:off x="5105400" y="3213100"/>
          <a:ext cx="789305" cy="1128395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9809" name="Group 81"/>
          <p:cNvGraphicFramePr>
            <a:graphicFrameLocks noGrp="1"/>
          </p:cNvGraphicFramePr>
          <p:nvPr/>
        </p:nvGraphicFramePr>
        <p:xfrm>
          <a:off x="6400800" y="3213100"/>
          <a:ext cx="789305" cy="1128395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9835" name="Group 107"/>
          <p:cNvGraphicFramePr>
            <a:graphicFrameLocks noGrp="1"/>
          </p:cNvGraphicFramePr>
          <p:nvPr/>
        </p:nvGraphicFramePr>
        <p:xfrm>
          <a:off x="1752600" y="3244850"/>
          <a:ext cx="789305" cy="1097280"/>
        </p:xfrm>
        <a:graphic>
          <a:graphicData uri="http://schemas.openxmlformats.org/drawingml/2006/table">
            <a:tbl>
              <a:tblPr/>
              <a:tblGrid>
                <a:gridCol w="25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1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443" name="Line 133"/>
          <p:cNvSpPr>
            <a:spLocks noChangeShapeType="1"/>
          </p:cNvSpPr>
          <p:nvPr/>
        </p:nvSpPr>
        <p:spPr bwMode="auto">
          <a:xfrm flipH="1">
            <a:off x="2514600" y="2663825"/>
            <a:ext cx="144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44" name="Line 134"/>
          <p:cNvSpPr>
            <a:spLocks noChangeShapeType="1"/>
          </p:cNvSpPr>
          <p:nvPr/>
        </p:nvSpPr>
        <p:spPr bwMode="auto">
          <a:xfrm flipH="1">
            <a:off x="3962400" y="2892425"/>
            <a:ext cx="342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45" name="Line 135"/>
          <p:cNvSpPr>
            <a:spLocks noChangeShapeType="1"/>
          </p:cNvSpPr>
          <p:nvPr/>
        </p:nvSpPr>
        <p:spPr bwMode="auto">
          <a:xfrm>
            <a:off x="5105400" y="2816225"/>
            <a:ext cx="3429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46" name="Line 136"/>
          <p:cNvSpPr>
            <a:spLocks noChangeShapeType="1"/>
          </p:cNvSpPr>
          <p:nvPr/>
        </p:nvSpPr>
        <p:spPr bwMode="auto">
          <a:xfrm>
            <a:off x="5181600" y="2740025"/>
            <a:ext cx="1371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71357" y="2736653"/>
            <a:ext cx="1571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2555392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I Spring 2015">
  <a:themeElements>
    <a:clrScheme name="Custom 3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0023AB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23AB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AI Spring 2015">
  <a:themeElements>
    <a:clrScheme name="Custom 3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0023AB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23AB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4A10AA8828C24FA9878178CBCC03B5" ma:contentTypeVersion="2" ma:contentTypeDescription="Create a new document." ma:contentTypeScope="" ma:versionID="7631e1d29a60df82c7f1cc6801ced011">
  <xsd:schema xmlns:xsd="http://www.w3.org/2001/XMLSchema" xmlns:xs="http://www.w3.org/2001/XMLSchema" xmlns:p="http://schemas.microsoft.com/office/2006/metadata/properties" xmlns:ns3="c61f80f0-d072-4069-92ca-a028e99a673e" targetNamespace="http://schemas.microsoft.com/office/2006/metadata/properties" ma:root="true" ma:fieldsID="5aca8e9b09917d9b36b55fce769f2b75" ns3:_="">
    <xsd:import namespace="c61f80f0-d072-4069-92ca-a028e99a67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f80f0-d072-4069-92ca-a028e99a67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8E278E-78C5-4270-9723-E42E7D6CE4C0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FE148B7-DA73-4B16-9452-5E80E37B9A6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61f80f0-d072-4069-92ca-a028e99a673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993A894-DBA4-4B97-B332-36475539C3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AI Spring 2015.thmx</Template>
  <TotalTime>10151</TotalTime>
  <Words>2531</Words>
  <Application>Microsoft Macintosh PowerPoint</Application>
  <PresentationFormat>On-screen Show (4:3)</PresentationFormat>
  <Paragraphs>904</Paragraphs>
  <Slides>70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6" baseType="lpstr">
      <vt:lpstr>Gulim</vt:lpstr>
      <vt:lpstr>ＭＳ Ｐゴシック</vt:lpstr>
      <vt:lpstr>Arial</vt:lpstr>
      <vt:lpstr>Arial Black</vt:lpstr>
      <vt:lpstr>Bookman Old Style</vt:lpstr>
      <vt:lpstr>Courier</vt:lpstr>
      <vt:lpstr>Franklin Gothic Book</vt:lpstr>
      <vt:lpstr>Helvetica</vt:lpstr>
      <vt:lpstr>Mangal</vt:lpstr>
      <vt:lpstr>Symbol</vt:lpstr>
      <vt:lpstr>Tahoma</vt:lpstr>
      <vt:lpstr>Times New Roman</vt:lpstr>
      <vt:lpstr>Wingdings</vt:lpstr>
      <vt:lpstr>AI Spring 2015</vt:lpstr>
      <vt:lpstr>1_AI Spring 2015</vt:lpstr>
      <vt:lpstr>Image</vt:lpstr>
      <vt:lpstr>HW1b Release September 7, 2018 Due date September 17, 2018 11:59pm</vt:lpstr>
      <vt:lpstr>CSCI 561 Foundations of Artificial Intelligence Lecture 7: Adversarial Search (Games) (Chapter 5)</vt:lpstr>
      <vt:lpstr>Games</vt:lpstr>
      <vt:lpstr>Why Study Games?</vt:lpstr>
      <vt:lpstr>Games and Search</vt:lpstr>
      <vt:lpstr>Searching for the next move</vt:lpstr>
      <vt:lpstr>Types of Games</vt:lpstr>
      <vt:lpstr>Generate Game Tree</vt:lpstr>
      <vt:lpstr>Generate Game Tree</vt:lpstr>
      <vt:lpstr>Generate Game Tree</vt:lpstr>
      <vt:lpstr>Generate Game Tree</vt:lpstr>
      <vt:lpstr>A subtree</vt:lpstr>
      <vt:lpstr>What is a good move?</vt:lpstr>
      <vt:lpstr>Partial Game Tree for Tic-Tac-Toe</vt:lpstr>
      <vt:lpstr>Optimal Strategies</vt:lpstr>
      <vt:lpstr>Minimax</vt:lpstr>
      <vt:lpstr>Minimax</vt:lpstr>
      <vt:lpstr>Minimax</vt:lpstr>
      <vt:lpstr>Minimax</vt:lpstr>
      <vt:lpstr>Minimax Algorithm</vt:lpstr>
      <vt:lpstr>Evaluation of Minimax</vt:lpstr>
      <vt:lpstr>More on the - algorithm</vt:lpstr>
      <vt:lpstr>More on the - algorithm</vt:lpstr>
      <vt:lpstr>More on the - algorithm</vt:lpstr>
      <vt:lpstr>More on the - algorithm</vt:lpstr>
      <vt:lpstr>More on the - algorithm</vt:lpstr>
      <vt:lpstr>More on the - algorithm</vt:lpstr>
      <vt:lpstr>More on the - algorithm</vt:lpstr>
      <vt:lpstr>More on the - algorithm</vt:lpstr>
      <vt:lpstr>More on the - algorithm</vt:lpstr>
      <vt:lpstr>More on the - algorithm</vt:lpstr>
      <vt:lpstr>More on the - algorithm</vt:lpstr>
      <vt:lpstr>Minimax Algorithm</vt:lpstr>
      <vt:lpstr>More on the - algorithm: start from Minimax</vt:lpstr>
      <vt:lpstr>PowerPoint Presentation</vt:lpstr>
      <vt:lpstr>More on the - algorithm</vt:lpstr>
      <vt:lpstr>More on the - algorithm</vt:lpstr>
      <vt:lpstr>More on the - algorithm</vt:lpstr>
      <vt:lpstr>More on the - algorithm</vt:lpstr>
      <vt:lpstr>More on the - algorithm</vt:lpstr>
      <vt:lpstr>More on the - algorithm</vt:lpstr>
      <vt:lpstr>More on the - algorithm</vt:lpstr>
      <vt:lpstr>More on the - algorithm</vt:lpstr>
      <vt:lpstr>More on the - algorithm</vt:lpstr>
      <vt:lpstr>More on the - algorithm</vt:lpstr>
      <vt:lpstr>More on the - algorithm</vt:lpstr>
      <vt:lpstr>More on the - algorithm</vt:lpstr>
      <vt:lpstr>More on the - algorithm</vt:lpstr>
      <vt:lpstr>- algorithm DEMO</vt:lpstr>
      <vt:lpstr>Comments on Alpha-Beta</vt:lpstr>
      <vt:lpstr>Making Game Search Tractable Shifting to Heuristic/Imperfect Information</vt:lpstr>
      <vt:lpstr>Cutting Off Search</vt:lpstr>
      <vt:lpstr>Heuristic EVAL</vt:lpstr>
      <vt:lpstr>Evaluation functions</vt:lpstr>
      <vt:lpstr>Note: exact values do not matter</vt:lpstr>
      <vt:lpstr>General EVAL Considerations</vt:lpstr>
      <vt:lpstr>Key Problem with Cutoff/EVAL</vt:lpstr>
      <vt:lpstr>Beyond - and EVAL</vt:lpstr>
      <vt:lpstr>State-of-the-art</vt:lpstr>
      <vt:lpstr>Games Involving Chance (Backgammon)</vt:lpstr>
      <vt:lpstr>Games Involving Chance</vt:lpstr>
      <vt:lpstr>Expected Minimax</vt:lpstr>
      <vt:lpstr>Algorithm for nondeterministic games</vt:lpstr>
      <vt:lpstr>Nondeterministic games</vt:lpstr>
      <vt:lpstr>Nondeterministic games: the element of chance</vt:lpstr>
      <vt:lpstr>Nondeterministic games: the element of chance</vt:lpstr>
      <vt:lpstr>Evaluation functions: Exact values DO matter</vt:lpstr>
      <vt:lpstr>Isssues for nondeterministic games</vt:lpstr>
      <vt:lpstr>State-of-the-art</vt:lpstr>
      <vt:lpstr>Summary</vt:lpstr>
    </vt:vector>
  </TitlesOfParts>
  <Manager/>
  <Company>USC/ISI</Company>
  <LinksUpToDate>false</LinksUpToDate>
  <SharedDoc>false</SharedDoc>
  <HyperlinkBase/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Foundations of Artificial Intelligence Lecture 2: Intelligent Agents</dc:title>
  <dc:subject/>
  <dc:creator>Paul Rosenbloom</dc:creator>
  <cp:keywords/>
  <dc:description/>
  <cp:lastModifiedBy>Sheila Tejada</cp:lastModifiedBy>
  <cp:revision>803</cp:revision>
  <cp:lastPrinted>2008-01-31T00:57:19Z</cp:lastPrinted>
  <dcterms:created xsi:type="dcterms:W3CDTF">2010-02-02T18:53:46Z</dcterms:created>
  <dcterms:modified xsi:type="dcterms:W3CDTF">2018-09-12T00:46:32Z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ContentTypeId">
    <vt:lpwstr>0x010100414A10AA8828C24FA9878178CBCC03B5</vt:lpwstr>
  </property>
</Properties>
</file>